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68" d="100"/>
          <a:sy n="68" d="100"/>
        </p:scale>
        <p:origin x="-79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C4E106-88E0-4D5B-A78D-34503E9D4E0A}" type="datetimeFigureOut">
              <a:rPr lang="en-US" smtClean="0"/>
              <a:t>9/26/2024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93C3AF-A945-4872-A43F-4B3456C6997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9/26/2024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9/26/2024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1201957-2DB3-BB65-2BD4-FF9AF709561E}"/>
              </a:ext>
            </a:extLst>
          </p:cNvPr>
          <p:cNvSpPr txBox="1"/>
          <p:nvPr/>
        </p:nvSpPr>
        <p:spPr>
          <a:xfrm>
            <a:off x="1550504" y="1179192"/>
            <a:ext cx="9034670" cy="4008341"/>
          </a:xfrm>
          <a:prstGeom prst="rect">
            <a:avLst/>
          </a:prstGeom>
          <a:noFill/>
        </p:spPr>
        <p:txBody>
          <a:bodyPr wrap="square">
            <a:spAutoFit/>
          </a:bodyPr>
          <a:lstStyle/>
          <a:p>
            <a:pPr algn="ctr">
              <a:lnSpc>
                <a:spcPct val="115000"/>
              </a:lnSpc>
            </a:pPr>
            <a:r>
              <a:rPr lang="en-US" sz="3200" b="1" dirty="0">
                <a:effectLst/>
                <a:latin typeface="Arial" panose="020B0604020202020204" pitchFamily="34" charset="0"/>
                <a:ea typeface="Arial" panose="020B0604020202020204" pitchFamily="34" charset="0"/>
              </a:rPr>
              <a:t>The Shift from Capture to Culture Fisheries - A False Solution Advocated in the name of Food Sovereignty </a:t>
            </a:r>
          </a:p>
          <a:p>
            <a:pPr algn="ctr">
              <a:lnSpc>
                <a:spcPct val="115000"/>
              </a:lnSpc>
            </a:pPr>
            <a:r>
              <a:rPr lang="en-US" sz="3200" b="1" dirty="0">
                <a:effectLst/>
                <a:latin typeface="Arial" panose="020B0604020202020204" pitchFamily="34" charset="0"/>
                <a:ea typeface="Arial" panose="020B0604020202020204" pitchFamily="34" charset="0"/>
              </a:rPr>
              <a:t> 27th of September 2024 </a:t>
            </a:r>
          </a:p>
          <a:p>
            <a:pPr algn="ctr">
              <a:lnSpc>
                <a:spcPct val="115000"/>
              </a:lnSpc>
            </a:pPr>
            <a:r>
              <a:rPr lang="en-US" sz="3200" b="1" dirty="0">
                <a:effectLst/>
                <a:latin typeface="Arial" panose="020B0604020202020204" pitchFamily="34" charset="0"/>
                <a:ea typeface="Arial" panose="020B0604020202020204" pitchFamily="34" charset="0"/>
              </a:rPr>
              <a:t>A pers</a:t>
            </a:r>
            <a:r>
              <a:rPr lang="en-US" sz="3200" b="1" dirty="0">
                <a:latin typeface="Arial" panose="020B0604020202020204" pitchFamily="34" charset="0"/>
                <a:ea typeface="Arial" panose="020B0604020202020204" pitchFamily="34" charset="0"/>
              </a:rPr>
              <a:t>pective note by Coastal Action Network</a:t>
            </a:r>
          </a:p>
          <a:p>
            <a:pPr algn="ctr">
              <a:lnSpc>
                <a:spcPct val="115000"/>
              </a:lnSpc>
            </a:pPr>
            <a:r>
              <a:rPr lang="en-US" sz="3200" b="1" dirty="0" err="1">
                <a:effectLst/>
                <a:latin typeface="Arial" panose="020B0604020202020204" pitchFamily="34" charset="0"/>
                <a:ea typeface="Arial" panose="020B0604020202020204" pitchFamily="34" charset="0"/>
              </a:rPr>
              <a:t>A.Gandimathi</a:t>
            </a:r>
            <a:endParaRPr lang="en-IN" sz="32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xmlns="" val="3993891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002CD31-6CEA-D468-8557-4962F001AF22}"/>
              </a:ext>
            </a:extLst>
          </p:cNvPr>
          <p:cNvSpPr>
            <a:spLocks noGrp="1"/>
          </p:cNvSpPr>
          <p:nvPr>
            <p:ph idx="1"/>
          </p:nvPr>
        </p:nvSpPr>
        <p:spPr>
          <a:xfrm>
            <a:off x="467140" y="321296"/>
            <a:ext cx="11280912" cy="5960234"/>
          </a:xfrm>
        </p:spPr>
        <p:txBody>
          <a:bodyPr>
            <a:normAutofit fontScale="40000" lnSpcReduction="20000"/>
          </a:bodyPr>
          <a:lstStyle/>
          <a:p>
            <a:pPr algn="just">
              <a:lnSpc>
                <a:spcPct val="107000"/>
              </a:lnSpc>
              <a:spcAft>
                <a:spcPts val="800"/>
              </a:spcAft>
              <a:buFont typeface="Wingdings" panose="05000000000000000000" pitchFamily="2" charset="2"/>
              <a:buChar char="Ø"/>
            </a:pPr>
            <a:r>
              <a:rPr lang="en-IN" sz="8000" kern="100" dirty="0">
                <a:effectLst/>
                <a:latin typeface="Calibri" panose="020F0502020204030204" pitchFamily="34" charset="0"/>
                <a:ea typeface="Calibri" panose="020F0502020204030204" pitchFamily="34" charset="0"/>
                <a:cs typeface="Times New Roman" panose="02020603050405020304" pitchFamily="18" charset="0"/>
              </a:rPr>
              <a:t>Habitat destruction like the clearing of mangroves and wetlands which are crucial for biodiversity and natural protection from storms, can compromise food sovereignty by diminishing the capacity of local communities to harvest food sustainably. </a:t>
            </a:r>
          </a:p>
          <a:p>
            <a:pPr algn="just">
              <a:lnSpc>
                <a:spcPct val="107000"/>
              </a:lnSpc>
              <a:spcAft>
                <a:spcPts val="800"/>
              </a:spcAft>
              <a:buFont typeface="Wingdings" panose="05000000000000000000" pitchFamily="2" charset="2"/>
              <a:buChar char="Ø"/>
            </a:pPr>
            <a:r>
              <a:rPr lang="en-IN" sz="8000" kern="100" dirty="0">
                <a:effectLst/>
                <a:latin typeface="Calibri" panose="020F0502020204030204" pitchFamily="34" charset="0"/>
                <a:ea typeface="Calibri" panose="020F0502020204030204" pitchFamily="34" charset="0"/>
                <a:cs typeface="Times New Roman" panose="02020603050405020304" pitchFamily="18" charset="0"/>
              </a:rPr>
              <a:t>The promotion of certain farmed species may also lead to the decline in native fish populations, further reducing the ability of local communities to access their traditional food sources further threatening food sovereignty by undermining the resilience of natural fish populations</a:t>
            </a:r>
          </a:p>
          <a:p>
            <a:pPr algn="just">
              <a:lnSpc>
                <a:spcPct val="107000"/>
              </a:lnSpc>
              <a:spcAft>
                <a:spcPts val="800"/>
              </a:spcAft>
              <a:buFont typeface="Wingdings" panose="05000000000000000000" pitchFamily="2" charset="2"/>
              <a:buChar char="Ø"/>
            </a:pPr>
            <a:r>
              <a:rPr lang="en-IN" sz="8000" kern="100" dirty="0">
                <a:effectLst/>
                <a:latin typeface="Calibri" panose="020F0502020204030204" pitchFamily="34" charset="0"/>
                <a:ea typeface="Calibri" panose="020F0502020204030204" pitchFamily="34" charset="0"/>
                <a:cs typeface="Times New Roman" panose="02020603050405020304" pitchFamily="18" charset="0"/>
              </a:rPr>
              <a:t>The reliance on a few species and heavy infrastructure may make communities more vulnerable to climate impacts like extreme weather, changing water temperatures, or salinity levels. </a:t>
            </a:r>
          </a:p>
          <a:p>
            <a:endParaRPr lang="en-IN" dirty="0"/>
          </a:p>
        </p:txBody>
      </p:sp>
    </p:spTree>
    <p:extLst>
      <p:ext uri="{BB962C8B-B14F-4D97-AF65-F5344CB8AC3E}">
        <p14:creationId xmlns:p14="http://schemas.microsoft.com/office/powerpoint/2010/main" xmlns="" val="202530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985224-F9E0-0356-3945-419B8769DE1E}"/>
              </a:ext>
            </a:extLst>
          </p:cNvPr>
          <p:cNvSpPr>
            <a:spLocks noGrp="1"/>
          </p:cNvSpPr>
          <p:nvPr>
            <p:ph idx="1"/>
          </p:nvPr>
        </p:nvSpPr>
        <p:spPr>
          <a:xfrm>
            <a:off x="427383" y="122514"/>
            <a:ext cx="11261034" cy="6457190"/>
          </a:xfrm>
        </p:spPr>
        <p:txBody>
          <a:bodyPr>
            <a:normAutofit fontScale="55000" lnSpcReduction="20000"/>
          </a:bodyPr>
          <a:lstStyle/>
          <a:p>
            <a:pPr marL="0" indent="0" algn="just">
              <a:lnSpc>
                <a:spcPct val="107000"/>
              </a:lnSpc>
              <a:buNone/>
            </a:pPr>
            <a:r>
              <a:rPr lang="en-IN" sz="4600" b="1" kern="100" dirty="0">
                <a:effectLst/>
                <a:latin typeface="Calibri" panose="020F0502020204030204" pitchFamily="34" charset="0"/>
                <a:ea typeface="Calibri" panose="020F0502020204030204" pitchFamily="34" charset="0"/>
                <a:cs typeface="Times New Roman" panose="02020603050405020304" pitchFamily="18" charset="0"/>
              </a:rPr>
              <a:t>Summary</a:t>
            </a:r>
          </a:p>
          <a:p>
            <a:pPr algn="just">
              <a:lnSpc>
                <a:spcPct val="107000"/>
              </a:lnSpc>
              <a:buFont typeface="Wingdings" panose="05000000000000000000" pitchFamily="2" charset="2"/>
              <a:buChar char="Ø"/>
            </a:pPr>
            <a:r>
              <a:rPr lang="en-IN" sz="3800" kern="100" dirty="0">
                <a:effectLst/>
                <a:latin typeface="Calibri" panose="020F0502020204030204" pitchFamily="34" charset="0"/>
                <a:ea typeface="Calibri" panose="020F0502020204030204" pitchFamily="34" charset="0"/>
                <a:cs typeface="Times New Roman" panose="02020603050405020304" pitchFamily="18" charset="0"/>
              </a:rPr>
              <a:t>Aquaculture can significantly impact food sovereignty, especially when industrial practices prioritize profit over local needs. The displacement of traditional fishers, environmental degradation, loss of control over food production, and the shift toward export-oriented monocultures can undermine the autonomy of communities to manage their own food systems and thus a threat to food sovereignty</a:t>
            </a:r>
            <a:r>
              <a:rPr lang="en-IN" sz="3800" kern="100" dirty="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buNone/>
            </a:pPr>
            <a:r>
              <a:rPr lang="en-IN" sz="3600" b="1" kern="100" dirty="0">
                <a:effectLst/>
                <a:latin typeface="Calibri" panose="020F0502020204030204" pitchFamily="34" charset="0"/>
                <a:ea typeface="Calibri" panose="020F0502020204030204" pitchFamily="34" charset="0"/>
                <a:cs typeface="Times New Roman" panose="02020603050405020304" pitchFamily="18" charset="0"/>
              </a:rPr>
              <a:t>WAY FORWARD</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3900" kern="100" dirty="0">
                <a:latin typeface="Calibri" panose="020F0502020204030204" pitchFamily="34" charset="0"/>
                <a:ea typeface="Calibri" panose="020F0502020204030204" pitchFamily="34" charset="0"/>
                <a:cs typeface="Times New Roman" panose="02020603050405020304" pitchFamily="18" charset="0"/>
              </a:rPr>
              <a:t>Industrial shrimp culture must be banned as it  has promoted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Blindness to Diversity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Monocultures of the Mind  Blindness to indigenous systems and indigenous knowledge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Enclosures of the Commons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 </a:t>
            </a:r>
            <a:r>
              <a:rPr lang="en-IN" sz="3900" kern="100" dirty="0" err="1">
                <a:latin typeface="Calibri" panose="020F0502020204030204" pitchFamily="34" charset="0"/>
                <a:ea typeface="Calibri" panose="020F0502020204030204" pitchFamily="34" charset="0"/>
                <a:cs typeface="Times New Roman" panose="02020603050405020304" pitchFamily="18" charset="0"/>
              </a:rPr>
              <a:t>Extractivism</a:t>
            </a:r>
            <a:r>
              <a:rPr lang="en-IN" sz="3900" kern="100" dirty="0">
                <a:latin typeface="Calibri" panose="020F0502020204030204" pitchFamily="34" charset="0"/>
                <a:ea typeface="Calibri" panose="020F0502020204030204" pitchFamily="34" charset="0"/>
                <a:cs typeface="Times New Roman" panose="02020603050405020304" pitchFamily="18" charset="0"/>
              </a:rPr>
              <a:t> to profit from trade in commodities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Pseudo productivity of resource intensive, pollution intensive production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 Social and Ecological externalities which are born by nature and local communities </a:t>
            </a:r>
          </a:p>
          <a:p>
            <a:pPr algn="just">
              <a:lnSpc>
                <a:spcPct val="107000"/>
              </a:lnSpc>
              <a:buFont typeface="Wingdings" panose="05000000000000000000" pitchFamily="2" charset="2"/>
              <a:buChar char="Ø"/>
            </a:pPr>
            <a:r>
              <a:rPr lang="en-IN" sz="3900" kern="100" dirty="0">
                <a:latin typeface="Calibri" panose="020F0502020204030204" pitchFamily="34" charset="0"/>
                <a:ea typeface="Calibri" panose="020F0502020204030204" pitchFamily="34" charset="0"/>
                <a:cs typeface="Times New Roman" panose="02020603050405020304" pitchFamily="18" charset="0"/>
              </a:rPr>
              <a:t>A  Putting corporate profits above people’s lives and the Rights of </a:t>
            </a:r>
            <a:r>
              <a:rPr lang="en-IN" sz="3900" kern="100" dirty="0" smtClean="0">
                <a:latin typeface="Calibri" panose="020F0502020204030204" pitchFamily="34" charset="0"/>
                <a:ea typeface="Calibri" panose="020F0502020204030204" pitchFamily="34" charset="0"/>
                <a:cs typeface="Times New Roman" panose="02020603050405020304" pitchFamily="18" charset="0"/>
              </a:rPr>
              <a:t>Nature</a:t>
            </a:r>
          </a:p>
          <a:p>
            <a:pPr algn="just">
              <a:lnSpc>
                <a:spcPct val="107000"/>
              </a:lnSpc>
              <a:buNone/>
            </a:pPr>
            <a:r>
              <a:rPr lang="en-IN" sz="3900" b="1" kern="100" dirty="0" smtClean="0">
                <a:latin typeface="Calibri" panose="020F0502020204030204" pitchFamily="34" charset="0"/>
                <a:ea typeface="Calibri" panose="020F0502020204030204" pitchFamily="34" charset="0"/>
                <a:cs typeface="Times New Roman" panose="02020603050405020304" pitchFamily="18" charset="0"/>
              </a:rPr>
              <a:t>                                                                                                                                   Dr. </a:t>
            </a:r>
            <a:r>
              <a:rPr lang="en-IN" sz="3900" b="1" kern="100" dirty="0" err="1" smtClean="0">
                <a:latin typeface="Calibri" panose="020F0502020204030204" pitchFamily="34" charset="0"/>
                <a:ea typeface="Calibri" panose="020F0502020204030204" pitchFamily="34" charset="0"/>
                <a:cs typeface="Times New Roman" panose="02020603050405020304" pitchFamily="18" charset="0"/>
              </a:rPr>
              <a:t>Vandana</a:t>
            </a:r>
            <a:r>
              <a:rPr lang="en-IN" sz="3900" b="1" kern="100" dirty="0" smtClean="0">
                <a:latin typeface="Calibri" panose="020F0502020204030204" pitchFamily="34" charset="0"/>
                <a:ea typeface="Calibri" panose="020F0502020204030204" pitchFamily="34" charset="0"/>
                <a:cs typeface="Times New Roman" panose="02020603050405020304" pitchFamily="18" charset="0"/>
              </a:rPr>
              <a:t> Shiva</a:t>
            </a:r>
            <a:endParaRPr lang="en-IN" sz="3900" b="1" kern="100" dirty="0">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3100" kern="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IN" sz="3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91128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7F409F-61D4-2070-5318-AFBB909575AC}"/>
              </a:ext>
            </a:extLst>
          </p:cNvPr>
          <p:cNvSpPr>
            <a:spLocks noGrp="1"/>
          </p:cNvSpPr>
          <p:nvPr>
            <p:ph type="title"/>
          </p:nvPr>
        </p:nvSpPr>
        <p:spPr>
          <a:xfrm>
            <a:off x="934278" y="240831"/>
            <a:ext cx="10113133" cy="1478570"/>
          </a:xfrm>
        </p:spPr>
        <p:txBody>
          <a:bodyPr/>
          <a:lstStyle/>
          <a:p>
            <a:r>
              <a:rPr lang="en-IN" sz="3600" dirty="0">
                <a:effectLst/>
                <a:latin typeface="Arial" panose="020B0604020202020204" pitchFamily="34" charset="0"/>
                <a:ea typeface="Calibri" panose="020F0502020204030204" pitchFamily="34" charset="0"/>
              </a:rPr>
              <a:t>Capture vs culture fisheries</a:t>
            </a:r>
            <a:endParaRPr lang="en-IN" dirty="0"/>
          </a:p>
        </p:txBody>
      </p:sp>
      <p:sp>
        <p:nvSpPr>
          <p:cNvPr id="3" name="Content Placeholder 2">
            <a:extLst>
              <a:ext uri="{FF2B5EF4-FFF2-40B4-BE49-F238E27FC236}">
                <a16:creationId xmlns:a16="http://schemas.microsoft.com/office/drawing/2014/main" xmlns="" id="{043DAEBC-D52B-6F78-5597-314BA34CF479}"/>
              </a:ext>
            </a:extLst>
          </p:cNvPr>
          <p:cNvSpPr>
            <a:spLocks noGrp="1"/>
          </p:cNvSpPr>
          <p:nvPr>
            <p:ph idx="1"/>
          </p:nvPr>
        </p:nvSpPr>
        <p:spPr>
          <a:xfrm>
            <a:off x="1144589" y="1494112"/>
            <a:ext cx="10040109" cy="4350097"/>
          </a:xfrm>
        </p:spPr>
        <p:txBody>
          <a:bodyPr>
            <a:normAutofit fontScale="92500" lnSpcReduction="20000"/>
          </a:bodyPr>
          <a:lstStyle/>
          <a:p>
            <a:pPr algn="just"/>
            <a:r>
              <a:rPr lang="en-IN" sz="2800" b="1" dirty="0">
                <a:effectLst/>
                <a:latin typeface="Arial" panose="020B0604020202020204" pitchFamily="34" charset="0"/>
                <a:ea typeface="Calibri" panose="020F0502020204030204" pitchFamily="34" charset="0"/>
              </a:rPr>
              <a:t>Capture fisheries </a:t>
            </a:r>
            <a:r>
              <a:rPr lang="en-IN" sz="2800" dirty="0">
                <a:effectLst/>
                <a:latin typeface="Arial" panose="020B0604020202020204" pitchFamily="34" charset="0"/>
                <a:ea typeface="Calibri" panose="020F0502020204030204" pitchFamily="34" charset="0"/>
              </a:rPr>
              <a:t>refer to the gathering / hunting of fish from natural water bodies, such as oceans, rivers, lakes, and ponds. It involves catching wild fish or other aquatic organisms like crustaceans or </a:t>
            </a:r>
            <a:r>
              <a:rPr lang="en-IN" sz="2800" dirty="0" err="1">
                <a:effectLst/>
                <a:latin typeface="Arial" panose="020B0604020202020204" pitchFamily="34" charset="0"/>
                <a:ea typeface="Calibri" panose="020F0502020204030204" pitchFamily="34" charset="0"/>
              </a:rPr>
              <a:t>mollusks</a:t>
            </a:r>
            <a:r>
              <a:rPr lang="en-IN" sz="2800" dirty="0">
                <a:effectLst/>
                <a:latin typeface="Arial" panose="020B0604020202020204" pitchFamily="34" charset="0"/>
                <a:ea typeface="Calibri" panose="020F0502020204030204" pitchFamily="34" charset="0"/>
              </a:rPr>
              <a:t> from their natural habitats without human intervention in their breeding or production.</a:t>
            </a:r>
          </a:p>
          <a:p>
            <a:pPr algn="just"/>
            <a:r>
              <a:rPr lang="en-IN" sz="3000" dirty="0">
                <a:effectLst/>
                <a:latin typeface="Arial" panose="020B0604020202020204" pitchFamily="34" charset="0"/>
                <a:ea typeface="Calibri" panose="020F0502020204030204" pitchFamily="34" charset="0"/>
              </a:rPr>
              <a:t> </a:t>
            </a:r>
            <a:r>
              <a:rPr lang="en-IN" sz="2800" b="1" dirty="0">
                <a:effectLst/>
                <a:latin typeface="Arial" panose="020B0604020202020204" pitchFamily="34" charset="0"/>
                <a:ea typeface="Calibri" panose="020F0502020204030204" pitchFamily="34" charset="0"/>
              </a:rPr>
              <a:t>Coastal Aquaculture </a:t>
            </a:r>
            <a:r>
              <a:rPr lang="en-IN" sz="2800" dirty="0">
                <a:effectLst/>
                <a:latin typeface="Arial" panose="020B0604020202020204" pitchFamily="34" charset="0"/>
                <a:ea typeface="Calibri" panose="020F0502020204030204" pitchFamily="34" charset="0"/>
              </a:rPr>
              <a:t>mainly consists of culturing shrimp and other aquatic species using brackish water in coastal landscapes such as lagoons, intertidal zones, creeks, estuaries, salt marshes, mangroves ecosystems with human intervention in production process</a:t>
            </a:r>
            <a:endParaRPr lang="en-IN" dirty="0"/>
          </a:p>
        </p:txBody>
      </p:sp>
    </p:spTree>
    <p:extLst>
      <p:ext uri="{BB962C8B-B14F-4D97-AF65-F5344CB8AC3E}">
        <p14:creationId xmlns:p14="http://schemas.microsoft.com/office/powerpoint/2010/main" xmlns="" val="164598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D5B3609-3D88-8446-3A8A-92D95C710F10}"/>
              </a:ext>
            </a:extLst>
          </p:cNvPr>
          <p:cNvSpPr>
            <a:spLocks noGrp="1"/>
          </p:cNvSpPr>
          <p:nvPr>
            <p:ph idx="1"/>
          </p:nvPr>
        </p:nvSpPr>
        <p:spPr>
          <a:xfrm>
            <a:off x="1002263" y="231842"/>
            <a:ext cx="10278650" cy="6318045"/>
          </a:xfrm>
        </p:spPr>
        <p:txBody>
          <a:bodyPr>
            <a:normAutofit fontScale="62500" lnSpcReduction="20000"/>
          </a:bodyPr>
          <a:lstStyle/>
          <a:p>
            <a:pPr algn="just">
              <a:lnSpc>
                <a:spcPct val="107000"/>
              </a:lnSpc>
              <a:spcAft>
                <a:spcPts val="800"/>
              </a:spcAft>
              <a:buFont typeface="Wingdings" panose="05000000000000000000" pitchFamily="2" charset="2"/>
              <a:buChar char="Ø"/>
            </a:pPr>
            <a:r>
              <a:rPr lang="en-IN" sz="3800" kern="100" dirty="0">
                <a:effectLst/>
                <a:latin typeface="Arial" panose="020B0604020202020204" pitchFamily="34" charset="0"/>
                <a:ea typeface="Calibri" panose="020F0502020204030204" pitchFamily="34" charset="0"/>
                <a:cs typeface="Times New Roman" panose="02020603050405020304" pitchFamily="18" charset="0"/>
              </a:rPr>
              <a:t>The indigenous coastal fishing communities in India have been the traditional custodians of the sea and coastal land. They always had customary rights over the coastal sea and land and this was respected over centuries. </a:t>
            </a:r>
            <a:endParaRPr lang="en-IN" sz="3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3800" kern="100" dirty="0">
                <a:effectLst/>
                <a:latin typeface="Arial" panose="020B0604020202020204" pitchFamily="34" charset="0"/>
                <a:ea typeface="Calibri" panose="020F0502020204030204" pitchFamily="34" charset="0"/>
                <a:cs typeface="Times New Roman" panose="02020603050405020304" pitchFamily="18" charset="0"/>
              </a:rPr>
              <a:t>Coastal Aquaculture has been touted as the solution to both overfishing and food insecurity, and is increasingly being sold as a means to raise marginalized coastal communities out of poverty and improve their standard of living. However, at least in South and Southeast Asia, both anecdotal evidence and research indicate that coastal aquaculture is anything but an universal panacea.</a:t>
            </a:r>
            <a:endParaRPr lang="en-IN" sz="3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3800" kern="100" dirty="0">
                <a:effectLst/>
                <a:latin typeface="Arial" panose="020B0604020202020204" pitchFamily="34" charset="0"/>
                <a:ea typeface="Calibri" panose="020F0502020204030204" pitchFamily="34" charset="0"/>
                <a:cs typeface="Times New Roman" panose="02020603050405020304" pitchFamily="18" charset="0"/>
              </a:rPr>
              <a:t>In reality Marine and Coastal Aquaculture with its emphasis on land ownership and big capital investment and making the natural resource space open for anybody and everybody violating the customary rights of long-established traditional fishers and coastal communities accompanied by the rapid degradation of coastal resources, the gradual decline of small-scale fisheries, and the eventual marginalization of small-scale fisher communities. </a:t>
            </a:r>
            <a:endParaRPr lang="en-IN" sz="3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000" dirty="0">
              <a:effectLst/>
              <a:latin typeface="Arial" panose="020B0604020202020204" pitchFamily="34" charset="0"/>
              <a:ea typeface="Calibri" panose="020F0502020204030204" pitchFamily="34" charset="0"/>
            </a:endParaRPr>
          </a:p>
          <a:p>
            <a:endParaRPr lang="en-IN" sz="2800" dirty="0"/>
          </a:p>
        </p:txBody>
      </p:sp>
    </p:spTree>
    <p:extLst>
      <p:ext uri="{BB962C8B-B14F-4D97-AF65-F5344CB8AC3E}">
        <p14:creationId xmlns:p14="http://schemas.microsoft.com/office/powerpoint/2010/main" xmlns="" val="325085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2ED493CD-1D81-942E-240E-44E00026FCFA}"/>
              </a:ext>
            </a:extLst>
          </p:cNvPr>
          <p:cNvSpPr>
            <a:spLocks noGrp="1"/>
          </p:cNvSpPr>
          <p:nvPr>
            <p:ph type="title"/>
          </p:nvPr>
        </p:nvSpPr>
        <p:spPr>
          <a:xfrm>
            <a:off x="1143001" y="159027"/>
            <a:ext cx="9905998" cy="872352"/>
          </a:xfrm>
        </p:spPr>
        <p:txBody>
          <a:bodyPr>
            <a:normAutofit fontScale="90000"/>
          </a:bodyPr>
          <a:lstStyle/>
          <a:p>
            <a:r>
              <a:rPr lang="en-US" sz="3100" b="1" dirty="0">
                <a:effectLst/>
                <a:latin typeface="Arial" panose="020B0604020202020204" pitchFamily="34" charset="0"/>
                <a:ea typeface="Arial" panose="020B0604020202020204" pitchFamily="34" charset="0"/>
              </a:rPr>
              <a:t>Push and pull factors</a:t>
            </a:r>
            <a:r>
              <a:rPr lang="en-IN" sz="1800" dirty="0">
                <a:effectLst/>
                <a:latin typeface="Arial" panose="020B0604020202020204" pitchFamily="34" charset="0"/>
                <a:ea typeface="Arial" panose="020B0604020202020204" pitchFamily="34" charset="0"/>
              </a:rPr>
              <a:t/>
            </a:r>
            <a:br>
              <a:rPr lang="en-IN" sz="1800" dirty="0">
                <a:effectLst/>
                <a:latin typeface="Arial" panose="020B0604020202020204" pitchFamily="34" charset="0"/>
                <a:ea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xmlns="" id="{077EBC3A-937A-C1A8-02FC-D5F58B3347F0}"/>
              </a:ext>
            </a:extLst>
          </p:cNvPr>
          <p:cNvSpPr>
            <a:spLocks noGrp="1"/>
          </p:cNvSpPr>
          <p:nvPr>
            <p:ph idx="4294967295"/>
          </p:nvPr>
        </p:nvSpPr>
        <p:spPr>
          <a:xfrm>
            <a:off x="735495" y="634959"/>
            <a:ext cx="11062252" cy="5815536"/>
          </a:xfrm>
        </p:spPr>
        <p:txBody>
          <a:bodyPr>
            <a:normAutofit fontScale="25000" lnSpcReduction="20000"/>
          </a:bodyPr>
          <a:lstStyle/>
          <a:p>
            <a:pPr algn="just">
              <a:lnSpc>
                <a:spcPct val="115000"/>
              </a:lnSpc>
              <a:buFont typeface="Wingdings" panose="05000000000000000000" pitchFamily="2" charset="2"/>
              <a:buChar char="Ø"/>
            </a:pPr>
            <a:r>
              <a:rPr lang="en-US" sz="9600" dirty="0">
                <a:effectLst/>
                <a:latin typeface="Arial" panose="020B0604020202020204" pitchFamily="34" charset="0"/>
                <a:ea typeface="Arial" panose="020B0604020202020204" pitchFamily="34" charset="0"/>
              </a:rPr>
              <a:t>Government subsidies, low interest loans, grants and policies skill training and market forces promotes aquaculture  </a:t>
            </a:r>
            <a:endParaRPr lang="en-IN" sz="9600" dirty="0">
              <a:effectLst/>
              <a:latin typeface="Arial" panose="020B0604020202020204" pitchFamily="34" charset="0"/>
              <a:ea typeface="Arial" panose="020B0604020202020204" pitchFamily="34" charset="0"/>
            </a:endParaRPr>
          </a:p>
          <a:p>
            <a:pPr algn="just">
              <a:lnSpc>
                <a:spcPct val="115000"/>
              </a:lnSpc>
              <a:buFont typeface="Wingdings" panose="05000000000000000000" pitchFamily="2" charset="2"/>
              <a:buChar char="Ø"/>
            </a:pPr>
            <a:r>
              <a:rPr lang="en-US" sz="9600" dirty="0">
                <a:effectLst/>
                <a:latin typeface="Arial" panose="020B0604020202020204" pitchFamily="34" charset="0"/>
                <a:ea typeface="Arial" panose="020B0604020202020204" pitchFamily="34" charset="0"/>
              </a:rPr>
              <a:t>Though UNCLOS allow SSF to fish in contiguous zone, state laws limiting capture fishing and often signal a shift towards aquaculture.  Increasing consumer demand for farmed fish over wild-caught species evidenced by sales trends. A rise in government or private funding for aquaculture research </a:t>
            </a:r>
          </a:p>
          <a:p>
            <a:pPr algn="just">
              <a:buFont typeface="Wingdings" panose="05000000000000000000" pitchFamily="2" charset="2"/>
              <a:buChar char="Ø"/>
            </a:pPr>
            <a:r>
              <a:rPr lang="en-US" sz="9600" dirty="0">
                <a:effectLst/>
                <a:latin typeface="Arial" panose="020B0604020202020204" pitchFamily="34" charset="0"/>
                <a:ea typeface="Arial" panose="020B0604020202020204" pitchFamily="34" charset="0"/>
              </a:rPr>
              <a:t>Many traditional fishing communities  are facing pressure to transition from capture fisheries to culture fisheries due to non availability of wild fish stocks, destructive gears, </a:t>
            </a:r>
            <a:r>
              <a:rPr lang="en-US" sz="9600" dirty="0">
                <a:latin typeface="Arial" panose="020B0604020202020204" pitchFamily="34" charset="0"/>
                <a:ea typeface="Arial" panose="020B0604020202020204" pitchFamily="34" charset="0"/>
              </a:rPr>
              <a:t>d</a:t>
            </a:r>
            <a:r>
              <a:rPr lang="en-US" sz="9600" dirty="0">
                <a:effectLst/>
                <a:latin typeface="Arial" panose="020B0604020202020204" pitchFamily="34" charset="0"/>
                <a:ea typeface="Arial" panose="020B0604020202020204" pitchFamily="34" charset="0"/>
              </a:rPr>
              <a:t>egradation of habitats from effluents by industrial and infrastructure projects.  This shift has not only led to  loss of traditional roles, leading to unemployment or underemployment but  alter social structures and cultural practices impacting community identity and sustainability of livelihoods in traditional fishing communities</a:t>
            </a:r>
            <a:endParaRPr lang="en-IN" sz="9600" dirty="0">
              <a:effectLst/>
              <a:latin typeface="Arial" panose="020B0604020202020204" pitchFamily="34" charset="0"/>
              <a:ea typeface="Arial" panose="020B0604020202020204" pitchFamily="34" charset="0"/>
            </a:endParaRPr>
          </a:p>
          <a:p>
            <a:pPr algn="just">
              <a:lnSpc>
                <a:spcPct val="115000"/>
              </a:lnSpc>
              <a:buFont typeface="Wingdings" panose="05000000000000000000" pitchFamily="2" charset="2"/>
              <a:buChar char="Ø"/>
            </a:pPr>
            <a:r>
              <a:rPr lang="en-US" sz="9600" dirty="0">
                <a:effectLst/>
                <a:latin typeface="Arial" panose="020B0604020202020204" pitchFamily="34" charset="0"/>
                <a:ea typeface="Arial" panose="020B0604020202020204" pitchFamily="34" charset="0"/>
              </a:rPr>
              <a:t>The transition can erode community ties and traditional knowledge, leading to concerns about losing cultural heritage and conflicts over resources and approaches</a:t>
            </a:r>
            <a:r>
              <a:rPr lang="en-US" sz="3800" dirty="0">
                <a:effectLst/>
                <a:latin typeface="Arial" panose="020B0604020202020204" pitchFamily="34" charset="0"/>
                <a:ea typeface="Arial" panose="020B0604020202020204" pitchFamily="34" charset="0"/>
              </a:rPr>
              <a:t>..</a:t>
            </a:r>
            <a:endParaRPr lang="en-IN" sz="3800" dirty="0">
              <a:effectLst/>
              <a:latin typeface="Arial" panose="020B0604020202020204" pitchFamily="34" charset="0"/>
              <a:ea typeface="Arial" panose="020B0604020202020204" pitchFamily="34" charset="0"/>
            </a:endParaRPr>
          </a:p>
          <a:p>
            <a:pPr algn="just">
              <a:lnSpc>
                <a:spcPct val="115000"/>
              </a:lnSpc>
              <a:buFont typeface="Wingdings" panose="05000000000000000000" pitchFamily="2" charset="2"/>
              <a:buChar char="Ø"/>
            </a:pPr>
            <a:endParaRPr lang="en-IN" sz="1900" dirty="0">
              <a:effectLst/>
              <a:latin typeface="Arial" panose="020B0604020202020204" pitchFamily="34" charset="0"/>
              <a:ea typeface="Arial" panose="020B0604020202020204" pitchFamily="34" charset="0"/>
            </a:endParaRPr>
          </a:p>
          <a:p>
            <a:pPr algn="just"/>
            <a:endParaRPr lang="en-US" dirty="0">
              <a:effectLst/>
              <a:latin typeface="Arial" panose="020B0604020202020204" pitchFamily="34" charset="0"/>
              <a:ea typeface="Arial" panose="020B0604020202020204" pitchFamily="34" charset="0"/>
            </a:endParaRPr>
          </a:p>
          <a:p>
            <a:pPr algn="just"/>
            <a:endParaRPr lang="en-IN" dirty="0">
              <a:effectLst/>
              <a:latin typeface="Arial" panose="020B0604020202020204" pitchFamily="34" charset="0"/>
              <a:ea typeface="Arial" panose="020B0604020202020204" pitchFamily="34" charset="0"/>
            </a:endParaRPr>
          </a:p>
          <a:p>
            <a:endParaRPr lang="en-IN" dirty="0"/>
          </a:p>
        </p:txBody>
      </p:sp>
    </p:spTree>
    <p:extLst>
      <p:ext uri="{BB962C8B-B14F-4D97-AF65-F5344CB8AC3E}">
        <p14:creationId xmlns:p14="http://schemas.microsoft.com/office/powerpoint/2010/main" xmlns="" val="305203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2552A63D-F6DA-ACAE-93E9-353C05AF3E57}"/>
              </a:ext>
            </a:extLst>
          </p:cNvPr>
          <p:cNvGraphicFramePr>
            <a:graphicFrameLocks noGrp="1"/>
          </p:cNvGraphicFramePr>
          <p:nvPr>
            <p:extLst>
              <p:ext uri="{D42A27DB-BD31-4B8C-83A1-F6EECF244321}">
                <p14:modId xmlns:p14="http://schemas.microsoft.com/office/powerpoint/2010/main" xmlns="" val="3368955477"/>
              </p:ext>
            </p:extLst>
          </p:nvPr>
        </p:nvGraphicFramePr>
        <p:xfrm>
          <a:off x="1" y="0"/>
          <a:ext cx="12192000" cy="7876599"/>
        </p:xfrm>
        <a:graphic>
          <a:graphicData uri="http://schemas.openxmlformats.org/drawingml/2006/table">
            <a:tbl>
              <a:tblPr firstRow="1" bandRow="1">
                <a:tableStyleId>{5C22544A-7EE6-4342-B048-85BDC9FD1C3A}</a:tableStyleId>
              </a:tblPr>
              <a:tblGrid>
                <a:gridCol w="874642">
                  <a:extLst>
                    <a:ext uri="{9D8B030D-6E8A-4147-A177-3AD203B41FA5}">
                      <a16:colId xmlns:a16="http://schemas.microsoft.com/office/drawing/2014/main" xmlns="" val="3391786412"/>
                    </a:ext>
                  </a:extLst>
                </a:gridCol>
                <a:gridCol w="2051955">
                  <a:extLst>
                    <a:ext uri="{9D8B030D-6E8A-4147-A177-3AD203B41FA5}">
                      <a16:colId xmlns:a16="http://schemas.microsoft.com/office/drawing/2014/main" xmlns="" val="2108609977"/>
                    </a:ext>
                  </a:extLst>
                </a:gridCol>
                <a:gridCol w="4865680">
                  <a:extLst>
                    <a:ext uri="{9D8B030D-6E8A-4147-A177-3AD203B41FA5}">
                      <a16:colId xmlns:a16="http://schemas.microsoft.com/office/drawing/2014/main" xmlns="" val="963876954"/>
                    </a:ext>
                  </a:extLst>
                </a:gridCol>
                <a:gridCol w="4399723">
                  <a:extLst>
                    <a:ext uri="{9D8B030D-6E8A-4147-A177-3AD203B41FA5}">
                      <a16:colId xmlns:a16="http://schemas.microsoft.com/office/drawing/2014/main" xmlns="" val="2137653673"/>
                    </a:ext>
                  </a:extLst>
                </a:gridCol>
              </a:tblGrid>
              <a:tr h="682414">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S.NO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SCHEMES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OBJECTIVES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SUPPORTED BY</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684615603"/>
                  </a:ext>
                </a:extLst>
              </a:tr>
              <a:tr h="1194751">
                <a:tc>
                  <a:txBody>
                    <a:bodyPr/>
                    <a:lstStyle/>
                    <a:p>
                      <a:pPr algn="just">
                        <a:lnSpc>
                          <a:spcPct val="200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1.</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Pradhan Mantri Matsya </a:t>
                      </a:r>
                      <a:r>
                        <a:rPr lang="en-IN" sz="1800" kern="100" dirty="0" err="1">
                          <a:effectLst/>
                          <a:latin typeface="Arial" panose="020B0604020202020204" pitchFamily="34" charset="0"/>
                          <a:ea typeface="Calibri" panose="020F0502020204030204" pitchFamily="34" charset="0"/>
                          <a:cs typeface="Latha" panose="020B0604020202020204" pitchFamily="34" charset="0"/>
                        </a:rPr>
                        <a:t>Sampada</a:t>
                      </a:r>
                      <a:r>
                        <a:rPr lang="en-IN" sz="1800" kern="100" dirty="0">
                          <a:effectLst/>
                          <a:latin typeface="Arial" panose="020B0604020202020204" pitchFamily="34" charset="0"/>
                          <a:ea typeface="Calibri" panose="020F0502020204030204" pitchFamily="34" charset="0"/>
                          <a:cs typeface="Latha" panose="020B0604020202020204" pitchFamily="34" charset="0"/>
                        </a:rPr>
                        <a:t> Yojana (PMMSY)</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By creating infrastructure, providing financial assistance, and promoting modern aquaculture technologies to double the production in 2024 -25 </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World Bank for promoting cold chains, fish processing units, and fish markets.</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p>
                      <a:pPr algn="just">
                        <a:lnSpc>
                          <a:spcPct val="107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 </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47619318"/>
                  </a:ext>
                </a:extLst>
              </a:tr>
              <a:tr h="1384353">
                <a:tc>
                  <a:txBody>
                    <a:bodyPr/>
                    <a:lstStyle/>
                    <a:p>
                      <a:pPr algn="just">
                        <a:lnSpc>
                          <a:spcPct val="200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2.</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Blue Revolution Scheme</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Improving coastal aquaculture and expanding inland fish farming </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Biodiversity conservation and ecosystem restoration.</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FAO</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94518046"/>
                  </a:ext>
                </a:extLst>
              </a:tr>
              <a:tr h="803679">
                <a:tc>
                  <a:txBody>
                    <a:bodyPr/>
                    <a:lstStyle/>
                    <a:p>
                      <a:pPr algn="just">
                        <a:lnSpc>
                          <a:spcPct val="200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3.</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Integrated Coastal Zone Management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Promoting sustainable aquaculture practices in coastal regions. </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World Bank &amp; FAO Assistance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19265890"/>
                  </a:ext>
                </a:extLst>
              </a:tr>
              <a:tr h="1624993">
                <a:tc>
                  <a:txBody>
                    <a:bodyPr/>
                    <a:lstStyle/>
                    <a:p>
                      <a:pPr algn="just">
                        <a:lnSpc>
                          <a:spcPct val="200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4.</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Climate-resilient aquaculture</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Capacity building for rural communities by promoting diversified, climate-smart technologies to protect from  rising sea levels and erratic weather patterns</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WorldFish, WB &amp;FAO</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473485144"/>
                  </a:ext>
                </a:extLst>
              </a:tr>
              <a:tr h="486278">
                <a:tc>
                  <a:txBody>
                    <a:bodyPr/>
                    <a:lstStyle/>
                    <a:p>
                      <a:pPr algn="just">
                        <a:lnSpc>
                          <a:spcPct val="200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5.</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FISH4ACP Initiative</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a:effectLst/>
                          <a:latin typeface="Arial" panose="020B0604020202020204" pitchFamily="34" charset="0"/>
                          <a:ea typeface="Calibri" panose="020F0502020204030204" pitchFamily="34" charset="0"/>
                          <a:cs typeface="Latha" panose="020B0604020202020204" pitchFamily="34" charset="0"/>
                        </a:rPr>
                        <a:t>To increase the productivity of value chains, market access, and technological improvement</a:t>
                      </a:r>
                      <a:endParaRPr lang="en-IN" sz="18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800"/>
                        </a:spcAft>
                      </a:pPr>
                      <a:r>
                        <a:rPr lang="en-IN" sz="1800" kern="100" dirty="0">
                          <a:effectLst/>
                          <a:latin typeface="Arial" panose="020B0604020202020204" pitchFamily="34" charset="0"/>
                          <a:ea typeface="Calibri" panose="020F0502020204030204" pitchFamily="34" charset="0"/>
                          <a:cs typeface="Latha" panose="020B0604020202020204" pitchFamily="34" charset="0"/>
                        </a:rPr>
                        <a:t>FAO</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011495350"/>
                  </a:ext>
                </a:extLst>
              </a:tr>
              <a:tr h="486278">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06545617"/>
                  </a:ext>
                </a:extLst>
              </a:tr>
              <a:tr h="486278">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68241616"/>
                  </a:ext>
                </a:extLst>
              </a:tr>
            </a:tbl>
          </a:graphicData>
        </a:graphic>
      </p:graphicFrame>
    </p:spTree>
    <p:extLst>
      <p:ext uri="{BB962C8B-B14F-4D97-AF65-F5344CB8AC3E}">
        <p14:creationId xmlns:p14="http://schemas.microsoft.com/office/powerpoint/2010/main" xmlns="" val="275290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2B4734E0-10BA-0F54-05AA-7300CAAF320B}"/>
              </a:ext>
            </a:extLst>
          </p:cNvPr>
          <p:cNvGraphicFramePr>
            <a:graphicFrameLocks noGrp="1"/>
          </p:cNvGraphicFramePr>
          <p:nvPr>
            <p:extLst>
              <p:ext uri="{D42A27DB-BD31-4B8C-83A1-F6EECF244321}">
                <p14:modId xmlns:p14="http://schemas.microsoft.com/office/powerpoint/2010/main" xmlns="" val="3735359585"/>
              </p:ext>
            </p:extLst>
          </p:nvPr>
        </p:nvGraphicFramePr>
        <p:xfrm>
          <a:off x="0" y="1"/>
          <a:ext cx="12192000" cy="7314787"/>
        </p:xfrm>
        <a:graphic>
          <a:graphicData uri="http://schemas.openxmlformats.org/drawingml/2006/table">
            <a:tbl>
              <a:tblPr firstRow="1" bandRow="1">
                <a:tableStyleId>{5C22544A-7EE6-4342-B048-85BDC9FD1C3A}</a:tableStyleId>
              </a:tblPr>
              <a:tblGrid>
                <a:gridCol w="795130">
                  <a:extLst>
                    <a:ext uri="{9D8B030D-6E8A-4147-A177-3AD203B41FA5}">
                      <a16:colId xmlns:a16="http://schemas.microsoft.com/office/drawing/2014/main" xmlns="" val="3205176533"/>
                    </a:ext>
                  </a:extLst>
                </a:gridCol>
                <a:gridCol w="2840540">
                  <a:extLst>
                    <a:ext uri="{9D8B030D-6E8A-4147-A177-3AD203B41FA5}">
                      <a16:colId xmlns:a16="http://schemas.microsoft.com/office/drawing/2014/main" xmlns="" val="428290551"/>
                    </a:ext>
                  </a:extLst>
                </a:gridCol>
                <a:gridCol w="5508330">
                  <a:extLst>
                    <a:ext uri="{9D8B030D-6E8A-4147-A177-3AD203B41FA5}">
                      <a16:colId xmlns:a16="http://schemas.microsoft.com/office/drawing/2014/main" xmlns="" val="2816728969"/>
                    </a:ext>
                  </a:extLst>
                </a:gridCol>
                <a:gridCol w="3048000">
                  <a:extLst>
                    <a:ext uri="{9D8B030D-6E8A-4147-A177-3AD203B41FA5}">
                      <a16:colId xmlns:a16="http://schemas.microsoft.com/office/drawing/2014/main" xmlns="" val="652963360"/>
                    </a:ext>
                  </a:extLst>
                </a:gridCol>
              </a:tblGrid>
              <a:tr h="584803">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S.NO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SCHEMES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OBJECTIVES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ctr">
                        <a:lnSpc>
                          <a:spcPct val="200000"/>
                        </a:lnSpc>
                        <a:spcAft>
                          <a:spcPts val="800"/>
                        </a:spcAft>
                      </a:pPr>
                      <a:r>
                        <a:rPr lang="en-IN" sz="1800" b="1" kern="100" dirty="0">
                          <a:effectLst/>
                          <a:latin typeface="Arial" panose="020B0604020202020204" pitchFamily="34" charset="0"/>
                          <a:ea typeface="Calibri" panose="020F0502020204030204" pitchFamily="34" charset="0"/>
                          <a:cs typeface="Latha" panose="020B0604020202020204" pitchFamily="34" charset="0"/>
                        </a:rPr>
                        <a:t>     SUPPORTED BY</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xmlns="" val="1801069260"/>
                  </a:ext>
                </a:extLst>
              </a:tr>
              <a:tr h="1726839">
                <a:tc>
                  <a:txBody>
                    <a:bodyPr/>
                    <a:lstStyle/>
                    <a:p>
                      <a:pPr algn="just">
                        <a:lnSpc>
                          <a:spcPct val="200000"/>
                        </a:lnSpc>
                        <a:spcAft>
                          <a:spcPts val="800"/>
                        </a:spcAft>
                      </a:pPr>
                      <a:r>
                        <a:rPr lang="en-IN" sz="2400" kern="100" dirty="0">
                          <a:effectLst/>
                          <a:latin typeface="Arial" panose="020B0604020202020204" pitchFamily="34" charset="0"/>
                          <a:ea typeface="Calibri" panose="020F0502020204030204" pitchFamily="34" charset="0"/>
                          <a:cs typeface="Latha" panose="020B0604020202020204" pitchFamily="34" charset="0"/>
                        </a:rPr>
                        <a:t>6.</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dirty="0">
                          <a:effectLst/>
                          <a:latin typeface="Arial" panose="020B0604020202020204" pitchFamily="34" charset="0"/>
                          <a:ea typeface="Calibri" panose="020F0502020204030204" pitchFamily="34" charset="0"/>
                          <a:cs typeface="Latha" panose="020B0604020202020204" pitchFamily="34" charset="0"/>
                        </a:rPr>
                        <a:t>Aquaculture Guidelines</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Code of Conduct for Responsible Fisheries in reducing the environmental impacts, improving governance, and ensuring ecosystem-based management practices.</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FAO</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xmlns="" val="1977931541"/>
                  </a:ext>
                </a:extLst>
              </a:tr>
              <a:tr h="1376971">
                <a:tc>
                  <a:txBody>
                    <a:bodyPr/>
                    <a:lstStyle/>
                    <a:p>
                      <a:pPr algn="just">
                        <a:lnSpc>
                          <a:spcPct val="200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7.</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Sustainable Development Goals (SDG 14):</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dirty="0">
                          <a:effectLst/>
                          <a:latin typeface="Arial" panose="020B0604020202020204" pitchFamily="34" charset="0"/>
                          <a:ea typeface="Calibri" panose="020F0502020204030204" pitchFamily="34" charset="0"/>
                          <a:cs typeface="Latha" panose="020B0604020202020204" pitchFamily="34" charset="0"/>
                        </a:rPr>
                        <a:t>Marine conservation, sustainable fishing, and combating overexploitation of aquatic resources and inclusion of women.</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UNDP and UNEP</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xmlns="" val="36346287"/>
                  </a:ext>
                </a:extLst>
              </a:tr>
              <a:tr h="1027103">
                <a:tc>
                  <a:txBody>
                    <a:bodyPr/>
                    <a:lstStyle/>
                    <a:p>
                      <a:pPr algn="just">
                        <a:lnSpc>
                          <a:spcPct val="200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8.</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Certification and Market Access Programs:</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To ensure traceability and sustainability as they are crucial for gaining market access in Europe and North America</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FAO and World Bank</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xmlns="" val="2283169019"/>
                  </a:ext>
                </a:extLst>
              </a:tr>
              <a:tr h="1376971">
                <a:tc>
                  <a:txBody>
                    <a:bodyPr/>
                    <a:lstStyle/>
                    <a:p>
                      <a:pPr algn="just">
                        <a:lnSpc>
                          <a:spcPct val="200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9.</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Financial Support &amp; Capacity Building</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a:effectLst/>
                          <a:latin typeface="Arial" panose="020B0604020202020204" pitchFamily="34" charset="0"/>
                          <a:ea typeface="Calibri" panose="020F0502020204030204" pitchFamily="34" charset="0"/>
                          <a:cs typeface="Latha" panose="020B0604020202020204" pitchFamily="34" charset="0"/>
                        </a:rPr>
                        <a:t>Funding for training programs, community-level organizations, and technology dissemination to small and medium farmers.</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tc>
                  <a:txBody>
                    <a:bodyPr/>
                    <a:lstStyle/>
                    <a:p>
                      <a:pPr algn="just">
                        <a:lnSpc>
                          <a:spcPct val="115000"/>
                        </a:lnSpc>
                        <a:spcAft>
                          <a:spcPts val="800"/>
                        </a:spcAft>
                      </a:pPr>
                      <a:r>
                        <a:rPr lang="en-IN" sz="2400" kern="100" dirty="0">
                          <a:effectLst/>
                          <a:latin typeface="Arial" panose="020B0604020202020204" pitchFamily="34" charset="0"/>
                          <a:ea typeface="Calibri" panose="020F0502020204030204" pitchFamily="34" charset="0"/>
                          <a:cs typeface="Latha" panose="020B0604020202020204" pitchFamily="34" charset="0"/>
                        </a:rPr>
                        <a:t>International Fund for Agricultural Development (IFAD) and World Bank</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xmlns="" val="33492219"/>
                  </a:ext>
                </a:extLst>
              </a:tr>
            </a:tbl>
          </a:graphicData>
        </a:graphic>
      </p:graphicFrame>
    </p:spTree>
    <p:extLst>
      <p:ext uri="{BB962C8B-B14F-4D97-AF65-F5344CB8AC3E}">
        <p14:creationId xmlns:p14="http://schemas.microsoft.com/office/powerpoint/2010/main" xmlns="" val="109733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0B9EE3C4-104E-DE80-8CB5-14E616346CB5}"/>
              </a:ext>
            </a:extLst>
          </p:cNvPr>
          <p:cNvSpPr txBox="1"/>
          <p:nvPr/>
        </p:nvSpPr>
        <p:spPr>
          <a:xfrm>
            <a:off x="318052" y="266179"/>
            <a:ext cx="11489636" cy="6617966"/>
          </a:xfrm>
          <a:prstGeom prst="rect">
            <a:avLst/>
          </a:prstGeom>
          <a:noFill/>
        </p:spPr>
        <p:txBody>
          <a:bodyPr wrap="square">
            <a:spAutoFit/>
          </a:bodyPr>
          <a:lstStyle/>
          <a:p>
            <a:pPr algn="ctr">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ENVIRONMENTAL IMPACTS</a:t>
            </a:r>
          </a:p>
          <a:p>
            <a:pPr>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CAPTURE FISHERIES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Ø"/>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Capture fisheries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fisheries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rely on natural ecosystems, where fish populations are regulated by environmental factors such as predation, food availability, and breeding cycle which can prevent overpopulation, which reduces the need for human intervention in managing populations, waste, or pollution.</a:t>
            </a:r>
          </a:p>
          <a:p>
            <a:pPr marL="342900" indent="-342900" algn="just">
              <a:lnSpc>
                <a:spcPct val="107000"/>
              </a:lnSpc>
              <a:spcAft>
                <a:spcPts val="800"/>
              </a:spcAft>
              <a:buFont typeface="Wingdings" panose="05000000000000000000" pitchFamily="2" charset="2"/>
              <a:buChar char="Ø"/>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Sustainable fishing practices like limits on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biycatch</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gear restrictions, and no-take zones can help preserve marine biodiversity by maintaining the balance of marine ecosystems.</a:t>
            </a:r>
          </a:p>
          <a:p>
            <a:pPr marL="342900" indent="-342900" algn="just">
              <a:lnSpc>
                <a:spcPct val="107000"/>
              </a:lnSpc>
              <a:spcAft>
                <a:spcPts val="800"/>
              </a:spcAft>
              <a:buFont typeface="Wingdings" panose="05000000000000000000" pitchFamily="2" charset="2"/>
              <a:buChar char="Ø"/>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Wild fish in capture fisheries are generally healthier because they live in their natural environment.</a:t>
            </a:r>
          </a:p>
          <a:p>
            <a:pPr marL="342900" indent="-342900" algn="just">
              <a:lnSpc>
                <a:spcPct val="107000"/>
              </a:lnSpc>
              <a:spcAft>
                <a:spcPts val="800"/>
              </a:spcAft>
              <a:buFont typeface="Wingdings" panose="05000000000000000000" pitchFamily="2" charset="2"/>
              <a:buChar char="Ø"/>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Capture fisheries, when properly managed, can be more sustainable in terms of their lower environmental footprint, lack of artificial inputs, and maintenance of biodiversity. </a:t>
            </a:r>
          </a:p>
          <a:p>
            <a:pPr marL="342900" indent="-342900" algn="just">
              <a:lnSpc>
                <a:spcPct val="107000"/>
              </a:lnSpc>
              <a:spcAft>
                <a:spcPts val="800"/>
              </a:spcAft>
              <a:buFont typeface="Wingdings" panose="05000000000000000000" pitchFamily="2" charset="2"/>
              <a:buChar char="Ø"/>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Traditional fisheries are often more adaptable and resilient, offering a greater variety of species that can withstand environmental changes, which is key for food sovereignty in the face of climate challenges.</a:t>
            </a:r>
          </a:p>
        </p:txBody>
      </p:sp>
    </p:spTree>
    <p:extLst>
      <p:ext uri="{BB962C8B-B14F-4D97-AF65-F5344CB8AC3E}">
        <p14:creationId xmlns:p14="http://schemas.microsoft.com/office/powerpoint/2010/main" xmlns="" val="4181615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1C38C9-FEB5-1C63-9819-B67AA84FEEDA}"/>
              </a:ext>
            </a:extLst>
          </p:cNvPr>
          <p:cNvSpPr>
            <a:spLocks noGrp="1"/>
          </p:cNvSpPr>
          <p:nvPr>
            <p:ph idx="1"/>
          </p:nvPr>
        </p:nvSpPr>
        <p:spPr>
          <a:xfrm>
            <a:off x="347870" y="321294"/>
            <a:ext cx="11738113" cy="6059627"/>
          </a:xfrm>
        </p:spPr>
        <p:txBody>
          <a:bodyPr>
            <a:normAutofit fontScale="92500" lnSpcReduction="20000"/>
          </a:bodyPr>
          <a:lstStyle/>
          <a:p>
            <a:pPr marL="0" indent="0" algn="just">
              <a:lnSpc>
                <a:spcPct val="107000"/>
              </a:lnSpc>
              <a:spcAft>
                <a:spcPts val="800"/>
              </a:spcAft>
              <a:buNone/>
            </a:pPr>
            <a:r>
              <a:rPr lang="en-IN" sz="2800" b="1" kern="100" dirty="0">
                <a:effectLst/>
                <a:latin typeface="Calibri" panose="020F0502020204030204" pitchFamily="34" charset="0"/>
                <a:ea typeface="Calibri" panose="020F0502020204030204" pitchFamily="34" charset="0"/>
                <a:cs typeface="Times New Roman" panose="02020603050405020304" pitchFamily="18" charset="0"/>
              </a:rPr>
              <a:t>CULTURE FISHERIES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2600" kern="100" dirty="0">
                <a:effectLst/>
                <a:latin typeface="Calibri" panose="020F0502020204030204" pitchFamily="34" charset="0"/>
                <a:ea typeface="Calibri" panose="020F0502020204030204" pitchFamily="34" charset="0"/>
                <a:cs typeface="Times New Roman" panose="02020603050405020304" pitchFamily="18" charset="0"/>
              </a:rPr>
              <a:t>Overcrowding and overproduction in intensive aquaculture can cause ecological imbalances leading to water pollution, eutrophication, and antibiotic resistance, habitat destruction, loss of biodiversity and the ability of these habitats to act as natural buffers against climate change</a:t>
            </a:r>
          </a:p>
          <a:p>
            <a:pPr algn="just">
              <a:lnSpc>
                <a:spcPct val="107000"/>
              </a:lnSpc>
              <a:spcAft>
                <a:spcPts val="800"/>
              </a:spcAft>
              <a:buFont typeface="Wingdings" panose="05000000000000000000" pitchFamily="2" charset="2"/>
              <a:buChar char="Ø"/>
            </a:pPr>
            <a:r>
              <a:rPr lang="en-IN" sz="2600" kern="100" dirty="0">
                <a:effectLst/>
                <a:latin typeface="Calibri" panose="020F0502020204030204" pitchFamily="34" charset="0"/>
                <a:ea typeface="Calibri" panose="020F0502020204030204" pitchFamily="34" charset="0"/>
                <a:cs typeface="Times New Roman" panose="02020603050405020304" pitchFamily="18" charset="0"/>
              </a:rPr>
              <a:t>Aquaculture demands large quantities of feed such as wild fish or crops like soy, leading to pressure on terrestrial and marine ecosystems.</a:t>
            </a:r>
          </a:p>
          <a:p>
            <a:pPr algn="just">
              <a:lnSpc>
                <a:spcPct val="107000"/>
              </a:lnSpc>
              <a:spcAft>
                <a:spcPts val="800"/>
              </a:spcAft>
              <a:buFont typeface="Wingdings" panose="05000000000000000000" pitchFamily="2" charset="2"/>
              <a:buChar char="Ø"/>
            </a:pPr>
            <a:r>
              <a:rPr lang="en-IN" sz="2600" kern="100" dirty="0">
                <a:effectLst/>
                <a:latin typeface="Calibri" panose="020F0502020204030204" pitchFamily="34" charset="0"/>
                <a:ea typeface="Calibri" panose="020F0502020204030204" pitchFamily="34" charset="0"/>
                <a:cs typeface="Times New Roman" panose="02020603050405020304" pitchFamily="18" charset="0"/>
              </a:rPr>
              <a:t>The energy required to pump water, maintain tanks, and manage infrastructure can have a larger carbon footprints </a:t>
            </a:r>
          </a:p>
          <a:p>
            <a:pPr algn="just">
              <a:buFont typeface="Wingdings" panose="05000000000000000000" pitchFamily="2" charset="2"/>
              <a:buChar char="Ø"/>
            </a:pPr>
            <a:r>
              <a:rPr lang="en-IN" sz="2600" dirty="0">
                <a:effectLst/>
                <a:latin typeface="Calibri" panose="020F0502020204030204" pitchFamily="34" charset="0"/>
                <a:ea typeface="Calibri" panose="020F0502020204030204" pitchFamily="34" charset="0"/>
                <a:cs typeface="Times New Roman" panose="02020603050405020304" pitchFamily="18" charset="0"/>
              </a:rPr>
              <a:t>At the frontline of climate change, the ocean, coasts and coastal communities disproportionately impacted by increasing carbon dioxide (CO2) and other greenhouse gas emissions due to human activities (IUCN, 2020) and Industrial aqua culture (FAO, 2017), has been associated with contributing to increased emissions of carbon dioxide (CO2) and other greenhouse gases</a:t>
            </a:r>
            <a:endParaRPr lang="en-IN" sz="3500" dirty="0"/>
          </a:p>
        </p:txBody>
      </p:sp>
    </p:spTree>
    <p:extLst>
      <p:ext uri="{BB962C8B-B14F-4D97-AF65-F5344CB8AC3E}">
        <p14:creationId xmlns:p14="http://schemas.microsoft.com/office/powerpoint/2010/main" xmlns="" val="3340311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8F93E72-92B4-3627-A092-509D565A25E6}"/>
              </a:ext>
            </a:extLst>
          </p:cNvPr>
          <p:cNvSpPr>
            <a:spLocks noGrp="1"/>
          </p:cNvSpPr>
          <p:nvPr>
            <p:ph idx="1"/>
          </p:nvPr>
        </p:nvSpPr>
        <p:spPr>
          <a:xfrm>
            <a:off x="248478" y="351112"/>
            <a:ext cx="11608905" cy="6437313"/>
          </a:xfrm>
        </p:spPr>
        <p:txBody>
          <a:bodyPr>
            <a:normAutofit fontScale="25000" lnSpcReduction="20000"/>
          </a:bodyPr>
          <a:lstStyle/>
          <a:p>
            <a:pPr marL="0" indent="0" algn="just">
              <a:lnSpc>
                <a:spcPct val="107000"/>
              </a:lnSpc>
              <a:spcAft>
                <a:spcPts val="800"/>
              </a:spcAft>
              <a:buNone/>
            </a:pPr>
            <a:r>
              <a:rPr lang="en-IN" sz="11200" b="1" kern="100" dirty="0">
                <a:effectLst/>
                <a:latin typeface="Calibri" panose="020F0502020204030204" pitchFamily="34" charset="0"/>
                <a:ea typeface="Calibri" panose="020F0502020204030204" pitchFamily="34" charset="0"/>
                <a:cs typeface="Times New Roman" panose="02020603050405020304" pitchFamily="18" charset="0"/>
              </a:rPr>
              <a:t>CHALLENGES TO FOOD SOVERIGNITY </a:t>
            </a:r>
          </a:p>
          <a:p>
            <a:pPr algn="just">
              <a:lnSpc>
                <a:spcPct val="107000"/>
              </a:lnSpc>
              <a:spcAft>
                <a:spcPts val="800"/>
              </a:spcAft>
              <a:buFont typeface="Wingdings" panose="05000000000000000000" pitchFamily="2" charset="2"/>
              <a:buChar char="Ø"/>
            </a:pPr>
            <a:r>
              <a:rPr lang="en-IN" sz="11200" kern="100" dirty="0">
                <a:effectLst/>
                <a:latin typeface="Calibri" panose="020F0502020204030204" pitchFamily="34" charset="0"/>
                <a:ea typeface="Calibri" panose="020F0502020204030204" pitchFamily="34" charset="0"/>
                <a:cs typeface="Times New Roman" panose="02020603050405020304" pitchFamily="18" charset="0"/>
              </a:rPr>
              <a:t>Food sovereignty refers to the right of people to define their own food systems, including access to and control over natural resources and food production methods. </a:t>
            </a:r>
          </a:p>
          <a:p>
            <a:pPr marL="0" indent="0" algn="just">
              <a:lnSpc>
                <a:spcPct val="107000"/>
              </a:lnSpc>
              <a:spcAft>
                <a:spcPts val="800"/>
              </a:spcAft>
              <a:buNone/>
            </a:pPr>
            <a:r>
              <a:rPr lang="en-IN" sz="11200" b="1" kern="100" dirty="0">
                <a:effectLst/>
                <a:latin typeface="Calibri" panose="020F0502020204030204" pitchFamily="34" charset="0"/>
                <a:ea typeface="Calibri" panose="020F0502020204030204" pitchFamily="34" charset="0"/>
                <a:cs typeface="Times New Roman" panose="02020603050405020304" pitchFamily="18" charset="0"/>
              </a:rPr>
              <a:t>Some of the key food sovereignty issues  </a:t>
            </a:r>
          </a:p>
          <a:p>
            <a:pPr algn="just">
              <a:lnSpc>
                <a:spcPct val="107000"/>
              </a:lnSpc>
              <a:spcAft>
                <a:spcPts val="800"/>
              </a:spcAft>
              <a:buFont typeface="Wingdings" panose="05000000000000000000" pitchFamily="2" charset="2"/>
              <a:buChar char="Ø"/>
            </a:pPr>
            <a:r>
              <a:rPr lang="en-IN" sz="11200" kern="100" dirty="0">
                <a:effectLst/>
                <a:latin typeface="Calibri" panose="020F0502020204030204" pitchFamily="34" charset="0"/>
                <a:ea typeface="Calibri" panose="020F0502020204030204" pitchFamily="34" charset="0"/>
                <a:cs typeface="Times New Roman" panose="02020603050405020304" pitchFamily="18" charset="0"/>
              </a:rPr>
              <a:t> Loss of access to fishing grounds  Marginalization of local communities from traditionally owned food systems </a:t>
            </a:r>
          </a:p>
          <a:p>
            <a:pPr algn="just">
              <a:lnSpc>
                <a:spcPct val="107000"/>
              </a:lnSpc>
              <a:spcAft>
                <a:spcPts val="800"/>
              </a:spcAft>
              <a:buFont typeface="Wingdings" panose="05000000000000000000" pitchFamily="2" charset="2"/>
              <a:buChar char="Ø"/>
            </a:pPr>
            <a:r>
              <a:rPr lang="en-IN" sz="11200" kern="100" dirty="0">
                <a:effectLst/>
                <a:latin typeface="Calibri" panose="020F0502020204030204" pitchFamily="34" charset="0"/>
                <a:ea typeface="Calibri" panose="020F0502020204030204" pitchFamily="34" charset="0"/>
                <a:cs typeface="Times New Roman" panose="02020603050405020304" pitchFamily="18" charset="0"/>
              </a:rPr>
              <a:t>Communities dependent on common resources like rivers, lakes, and coastal zones may find these areas privatized or restricted due to aquaculture development, leading to reduced food security and sovereignty </a:t>
            </a:r>
          </a:p>
          <a:p>
            <a:pPr algn="just">
              <a:lnSpc>
                <a:spcPct val="107000"/>
              </a:lnSpc>
              <a:spcAft>
                <a:spcPts val="800"/>
              </a:spcAft>
              <a:buFont typeface="Wingdings" panose="05000000000000000000" pitchFamily="2" charset="2"/>
              <a:buChar char="Ø"/>
            </a:pPr>
            <a:r>
              <a:rPr lang="en-IN" sz="11200" kern="100" dirty="0">
                <a:effectLst/>
                <a:latin typeface="Calibri" panose="020F0502020204030204" pitchFamily="34" charset="0"/>
                <a:ea typeface="Calibri" panose="020F0502020204030204" pitchFamily="34" charset="0"/>
                <a:cs typeface="Times New Roman" panose="02020603050405020304" pitchFamily="18" charset="0"/>
              </a:rPr>
              <a:t>Export thrust reduce the availability of affordable fish for local populations and control over fish production, processing, and distribution and </a:t>
            </a:r>
            <a:r>
              <a:rPr lang="en-IN" sz="11200" kern="100" dirty="0" err="1">
                <a:effectLst/>
                <a:latin typeface="Calibri" panose="020F0502020204030204" pitchFamily="34" charset="0"/>
                <a:ea typeface="Calibri" panose="020F0502020204030204" pitchFamily="34" charset="0"/>
                <a:cs typeface="Times New Roman" panose="02020603050405020304" pitchFamily="18" charset="0"/>
              </a:rPr>
              <a:t>weekening</a:t>
            </a:r>
            <a:r>
              <a:rPr lang="en-IN" sz="11200" kern="100" dirty="0">
                <a:effectLst/>
                <a:latin typeface="Calibri" panose="020F0502020204030204" pitchFamily="34" charset="0"/>
                <a:ea typeface="Calibri" panose="020F0502020204030204" pitchFamily="34" charset="0"/>
                <a:cs typeface="Times New Roman" panose="02020603050405020304" pitchFamily="18" charset="0"/>
              </a:rPr>
              <a:t> local governance </a:t>
            </a:r>
          </a:p>
          <a:p>
            <a:pPr marL="0" indent="0">
              <a:buNone/>
            </a:pPr>
            <a:endParaRPr lang="en-IN" dirty="0"/>
          </a:p>
        </p:txBody>
      </p:sp>
    </p:spTree>
    <p:extLst>
      <p:ext uri="{BB962C8B-B14F-4D97-AF65-F5344CB8AC3E}">
        <p14:creationId xmlns:p14="http://schemas.microsoft.com/office/powerpoint/2010/main" xmlns="" val="577746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299</TotalTime>
  <Words>1390</Words>
  <Application>Microsoft Office PowerPoint</Application>
  <PresentationFormat>Custom</PresentationFormat>
  <Paragraphs>97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Circuit</vt:lpstr>
      <vt:lpstr>Slide 1</vt:lpstr>
      <vt:lpstr>Capture vs culture fisheries</vt:lpstr>
      <vt:lpstr>Slide 3</vt:lpstr>
      <vt:lpstr>Push and pull factors </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lawtrust.86@outlook.com</dc:creator>
  <cp:lastModifiedBy>Windows User</cp:lastModifiedBy>
  <cp:revision>30</cp:revision>
  <dcterms:created xsi:type="dcterms:W3CDTF">2024-09-26T06:53:06Z</dcterms:created>
  <dcterms:modified xsi:type="dcterms:W3CDTF">2024-09-26T11:57:05Z</dcterms:modified>
</cp:coreProperties>
</file>