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800" b="1" i="0" baseline="0" dirty="0">
                <a:effectLst/>
              </a:rPr>
              <a:t>FISH PRODUCTION- INDIA: 1951-2020</a:t>
            </a:r>
          </a:p>
          <a:p>
            <a:pPr>
              <a:defRPr sz="1200"/>
            </a:pPr>
            <a:r>
              <a:rPr lang="en-IN" sz="1800" b="1" i="0" baseline="0" dirty="0">
                <a:effectLst/>
              </a:rPr>
              <a:t>(IN LAKH METRC TONS)</a:t>
            </a:r>
            <a:endParaRPr lang="en-IN" sz="1800" b="1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'Average annual growth rates'!$B$47</c:f>
              <c:strCache>
                <c:ptCount val="1"/>
                <c:pt idx="0">
                  <c:v>Marine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'Average annual growth rates'!$A$48:$A$55</c:f>
              <c:strCache>
                <c:ptCount val="8"/>
                <c:pt idx="0">
                  <c:v>1951</c:v>
                </c:pt>
                <c:pt idx="1">
                  <c:v>1961</c:v>
                </c:pt>
                <c:pt idx="2">
                  <c:v>1971</c:v>
                </c:pt>
                <c:pt idx="3">
                  <c:v>1981</c:v>
                </c:pt>
                <c:pt idx="4">
                  <c:v>1990-91 </c:v>
                </c:pt>
                <c:pt idx="5">
                  <c:v>2000-01 </c:v>
                </c:pt>
                <c:pt idx="6">
                  <c:v>2010-11 </c:v>
                </c:pt>
                <c:pt idx="7">
                  <c:v>2019-20 </c:v>
                </c:pt>
              </c:strCache>
            </c:strRef>
          </c:cat>
          <c:val>
            <c:numRef>
              <c:f>'Average annual growth rates'!$B$48:$B$55</c:f>
              <c:numCache>
                <c:formatCode>General</c:formatCode>
                <c:ptCount val="8"/>
                <c:pt idx="0">
                  <c:v>5.55</c:v>
                </c:pt>
                <c:pt idx="1">
                  <c:v>6.8</c:v>
                </c:pt>
                <c:pt idx="2">
                  <c:v>11.5</c:v>
                </c:pt>
                <c:pt idx="3">
                  <c:v>15.55</c:v>
                </c:pt>
                <c:pt idx="4">
                  <c:v>23</c:v>
                </c:pt>
                <c:pt idx="5">
                  <c:v>28.11</c:v>
                </c:pt>
                <c:pt idx="6">
                  <c:v>32.5</c:v>
                </c:pt>
                <c:pt idx="7">
                  <c:v>37.270000000000003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2B-4D73-AD61-C59B90622784}"/>
            </c:ext>
          </c:extLst>
        </c:ser>
        <c:ser>
          <c:idx val="2"/>
          <c:order val="2"/>
          <c:tx>
            <c:strRef>
              <c:f>'Average annual growth rates'!$C$47</c:f>
              <c:strCache>
                <c:ptCount val="1"/>
                <c:pt idx="0">
                  <c:v>Fresh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'Average annual growth rates'!$A$48:$A$55</c:f>
              <c:strCache>
                <c:ptCount val="8"/>
                <c:pt idx="0">
                  <c:v>1951</c:v>
                </c:pt>
                <c:pt idx="1">
                  <c:v>1961</c:v>
                </c:pt>
                <c:pt idx="2">
                  <c:v>1971</c:v>
                </c:pt>
                <c:pt idx="3">
                  <c:v>1981</c:v>
                </c:pt>
                <c:pt idx="4">
                  <c:v>1990-91 </c:v>
                </c:pt>
                <c:pt idx="5">
                  <c:v>2000-01 </c:v>
                </c:pt>
                <c:pt idx="6">
                  <c:v>2010-11 </c:v>
                </c:pt>
                <c:pt idx="7">
                  <c:v>2019-20 </c:v>
                </c:pt>
              </c:strCache>
            </c:strRef>
          </c:cat>
          <c:val>
            <c:numRef>
              <c:f>'Average annual growth rates'!$C$48:$C$55</c:f>
              <c:numCache>
                <c:formatCode>General</c:formatCode>
                <c:ptCount val="8"/>
                <c:pt idx="0">
                  <c:v>2</c:v>
                </c:pt>
                <c:pt idx="1">
                  <c:v>2.8</c:v>
                </c:pt>
                <c:pt idx="2">
                  <c:v>6.9</c:v>
                </c:pt>
                <c:pt idx="3">
                  <c:v>8.8699999999999992</c:v>
                </c:pt>
                <c:pt idx="4">
                  <c:v>15.36</c:v>
                </c:pt>
                <c:pt idx="5">
                  <c:v>28.45</c:v>
                </c:pt>
                <c:pt idx="6">
                  <c:v>49.81</c:v>
                </c:pt>
                <c:pt idx="7">
                  <c:v>104.37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2B-4D73-AD61-C59B906227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74230095"/>
        <c:axId val="1074230511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'Average annual growth rates'!$A$47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'Average annual growth rates'!$A$48:$A$55</c15:sqref>
                        </c15:formulaRef>
                      </c:ext>
                    </c:extLst>
                    <c:strCache>
                      <c:ptCount val="8"/>
                      <c:pt idx="0">
                        <c:v>1951</c:v>
                      </c:pt>
                      <c:pt idx="1">
                        <c:v>1961</c:v>
                      </c:pt>
                      <c:pt idx="2">
                        <c:v>1971</c:v>
                      </c:pt>
                      <c:pt idx="3">
                        <c:v>1981</c:v>
                      </c:pt>
                      <c:pt idx="4">
                        <c:v>1990-91 </c:v>
                      </c:pt>
                      <c:pt idx="5">
                        <c:v>2000-01 </c:v>
                      </c:pt>
                      <c:pt idx="6">
                        <c:v>2010-11 </c:v>
                      </c:pt>
                      <c:pt idx="7">
                        <c:v>2019-20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'Average annual growth rates'!$A$48:$A$51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1951</c:v>
                      </c:pt>
                      <c:pt idx="1">
                        <c:v>1961</c:v>
                      </c:pt>
                      <c:pt idx="2">
                        <c:v>1971</c:v>
                      </c:pt>
                      <c:pt idx="3">
                        <c:v>1981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CF2B-4D73-AD61-C59B90622784}"/>
                  </c:ext>
                </c:extLst>
              </c15:ser>
            </c15:filteredLineSeries>
          </c:ext>
        </c:extLst>
      </c:lineChart>
      <c:catAx>
        <c:axId val="1074230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4230511"/>
        <c:crosses val="autoZero"/>
        <c:auto val="1"/>
        <c:lblAlgn val="ctr"/>
        <c:lblOffset val="100"/>
        <c:noMultiLvlLbl val="0"/>
      </c:catAx>
      <c:valAx>
        <c:axId val="1074230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4230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rgbClr val="FF0000"/>
      </a:solidFill>
      <a:round/>
    </a:ln>
    <a:effectLst/>
  </c:spPr>
  <c:txPr>
    <a:bodyPr/>
    <a:lstStyle/>
    <a:p>
      <a:pPr algn="just"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100"/>
              <a:t>SHRIMP PRODUCTION- INDIA: 1988-2020</a:t>
            </a:r>
          </a:p>
          <a:p>
            <a:pPr>
              <a:defRPr sz="1100"/>
            </a:pPr>
            <a:r>
              <a:rPr lang="en-IN" sz="1100"/>
              <a:t>(IN METRIC TONS)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BW!$B$58</c:f>
              <c:strCache>
                <c:ptCount val="1"/>
                <c:pt idx="0">
                  <c:v>P. Mondon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BW!$A$59:$A$91</c:f>
              <c:strCache>
                <c:ptCount val="33"/>
                <c:pt idx="0">
                  <c:v>88-89</c:v>
                </c:pt>
                <c:pt idx="1">
                  <c:v>89-90</c:v>
                </c:pt>
                <c:pt idx="2">
                  <c:v>90-91</c:v>
                </c:pt>
                <c:pt idx="3">
                  <c:v>91-92</c:v>
                </c:pt>
                <c:pt idx="4">
                  <c:v>92-93</c:v>
                </c:pt>
                <c:pt idx="5">
                  <c:v>93-94</c:v>
                </c:pt>
                <c:pt idx="6">
                  <c:v>94-95</c:v>
                </c:pt>
                <c:pt idx="7">
                  <c:v>95-96</c:v>
                </c:pt>
                <c:pt idx="8">
                  <c:v>96-97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01-02</c:v>
                </c:pt>
                <c:pt idx="14">
                  <c:v>02-03</c:v>
                </c:pt>
                <c:pt idx="15">
                  <c:v>03-04</c:v>
                </c:pt>
                <c:pt idx="16">
                  <c:v>04-05</c:v>
                </c:pt>
                <c:pt idx="17">
                  <c:v>05-06</c:v>
                </c:pt>
                <c:pt idx="18">
                  <c:v>06-07</c:v>
                </c:pt>
                <c:pt idx="19">
                  <c:v>07-08</c:v>
                </c:pt>
                <c:pt idx="20">
                  <c:v>08-09</c:v>
                </c:pt>
                <c:pt idx="21">
                  <c:v>09-10</c:v>
                </c:pt>
                <c:pt idx="22">
                  <c:v>10-11</c:v>
                </c:pt>
                <c:pt idx="23">
                  <c:v>11-12</c:v>
                </c:pt>
                <c:pt idx="24">
                  <c:v>12-13</c:v>
                </c:pt>
                <c:pt idx="25">
                  <c:v>13-14</c:v>
                </c:pt>
                <c:pt idx="26">
                  <c:v>14-15</c:v>
                </c:pt>
                <c:pt idx="27">
                  <c:v>15-16</c:v>
                </c:pt>
                <c:pt idx="28">
                  <c:v>16-17</c:v>
                </c:pt>
                <c:pt idx="29">
                  <c:v>17-18</c:v>
                </c:pt>
                <c:pt idx="30">
                  <c:v>18-19</c:v>
                </c:pt>
                <c:pt idx="31">
                  <c:v>19-20</c:v>
                </c:pt>
                <c:pt idx="32">
                  <c:v>20-21</c:v>
                </c:pt>
              </c:strCache>
            </c:strRef>
          </c:cat>
          <c:val>
            <c:numRef>
              <c:f>BW!$B$59:$B$91</c:f>
              <c:numCache>
                <c:formatCode>General</c:formatCode>
                <c:ptCount val="33"/>
                <c:pt idx="0">
                  <c:v>28000</c:v>
                </c:pt>
                <c:pt idx="1">
                  <c:v>30000</c:v>
                </c:pt>
                <c:pt idx="2">
                  <c:v>35500</c:v>
                </c:pt>
                <c:pt idx="3">
                  <c:v>40000</c:v>
                </c:pt>
                <c:pt idx="4">
                  <c:v>47000</c:v>
                </c:pt>
                <c:pt idx="5">
                  <c:v>62000</c:v>
                </c:pt>
                <c:pt idx="6">
                  <c:v>82850</c:v>
                </c:pt>
                <c:pt idx="7">
                  <c:v>70570</c:v>
                </c:pt>
                <c:pt idx="8">
                  <c:v>70690</c:v>
                </c:pt>
                <c:pt idx="9">
                  <c:v>66870</c:v>
                </c:pt>
                <c:pt idx="10">
                  <c:v>82630</c:v>
                </c:pt>
                <c:pt idx="11">
                  <c:v>78860</c:v>
                </c:pt>
                <c:pt idx="12">
                  <c:v>97100</c:v>
                </c:pt>
                <c:pt idx="13">
                  <c:v>102940</c:v>
                </c:pt>
                <c:pt idx="14">
                  <c:v>115520</c:v>
                </c:pt>
                <c:pt idx="15">
                  <c:v>112778</c:v>
                </c:pt>
                <c:pt idx="16">
                  <c:v>125668</c:v>
                </c:pt>
                <c:pt idx="17">
                  <c:v>143170</c:v>
                </c:pt>
                <c:pt idx="18">
                  <c:v>144347</c:v>
                </c:pt>
                <c:pt idx="19">
                  <c:v>106165</c:v>
                </c:pt>
                <c:pt idx="20">
                  <c:v>75997</c:v>
                </c:pt>
                <c:pt idx="21">
                  <c:v>95919</c:v>
                </c:pt>
                <c:pt idx="22">
                  <c:v>118575</c:v>
                </c:pt>
                <c:pt idx="23">
                  <c:v>135466</c:v>
                </c:pt>
                <c:pt idx="24">
                  <c:v>12303</c:v>
                </c:pt>
                <c:pt idx="25">
                  <c:v>76798</c:v>
                </c:pt>
                <c:pt idx="26">
                  <c:v>73155</c:v>
                </c:pt>
                <c:pt idx="27">
                  <c:v>81452</c:v>
                </c:pt>
                <c:pt idx="28">
                  <c:v>58163</c:v>
                </c:pt>
                <c:pt idx="29">
                  <c:v>57691</c:v>
                </c:pt>
                <c:pt idx="30">
                  <c:v>54902</c:v>
                </c:pt>
                <c:pt idx="31">
                  <c:v>35347</c:v>
                </c:pt>
                <c:pt idx="32">
                  <c:v>27616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F4-41CD-8A90-714CC03C091D}"/>
            </c:ext>
          </c:extLst>
        </c:ser>
        <c:ser>
          <c:idx val="1"/>
          <c:order val="1"/>
          <c:tx>
            <c:strRef>
              <c:f>BW!$C$58</c:f>
              <c:strCache>
                <c:ptCount val="1"/>
                <c:pt idx="0">
                  <c:v>L. Vannamei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BW!$A$59:$A$91</c:f>
              <c:strCache>
                <c:ptCount val="33"/>
                <c:pt idx="0">
                  <c:v>88-89</c:v>
                </c:pt>
                <c:pt idx="1">
                  <c:v>89-90</c:v>
                </c:pt>
                <c:pt idx="2">
                  <c:v>90-91</c:v>
                </c:pt>
                <c:pt idx="3">
                  <c:v>91-92</c:v>
                </c:pt>
                <c:pt idx="4">
                  <c:v>92-93</c:v>
                </c:pt>
                <c:pt idx="5">
                  <c:v>93-94</c:v>
                </c:pt>
                <c:pt idx="6">
                  <c:v>94-95</c:v>
                </c:pt>
                <c:pt idx="7">
                  <c:v>95-96</c:v>
                </c:pt>
                <c:pt idx="8">
                  <c:v>96-97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01-02</c:v>
                </c:pt>
                <c:pt idx="14">
                  <c:v>02-03</c:v>
                </c:pt>
                <c:pt idx="15">
                  <c:v>03-04</c:v>
                </c:pt>
                <c:pt idx="16">
                  <c:v>04-05</c:v>
                </c:pt>
                <c:pt idx="17">
                  <c:v>05-06</c:v>
                </c:pt>
                <c:pt idx="18">
                  <c:v>06-07</c:v>
                </c:pt>
                <c:pt idx="19">
                  <c:v>07-08</c:v>
                </c:pt>
                <c:pt idx="20">
                  <c:v>08-09</c:v>
                </c:pt>
                <c:pt idx="21">
                  <c:v>09-10</c:v>
                </c:pt>
                <c:pt idx="22">
                  <c:v>10-11</c:v>
                </c:pt>
                <c:pt idx="23">
                  <c:v>11-12</c:v>
                </c:pt>
                <c:pt idx="24">
                  <c:v>12-13</c:v>
                </c:pt>
                <c:pt idx="25">
                  <c:v>13-14</c:v>
                </c:pt>
                <c:pt idx="26">
                  <c:v>14-15</c:v>
                </c:pt>
                <c:pt idx="27">
                  <c:v>15-16</c:v>
                </c:pt>
                <c:pt idx="28">
                  <c:v>16-17</c:v>
                </c:pt>
                <c:pt idx="29">
                  <c:v>17-18</c:v>
                </c:pt>
                <c:pt idx="30">
                  <c:v>18-19</c:v>
                </c:pt>
                <c:pt idx="31">
                  <c:v>19-20</c:v>
                </c:pt>
                <c:pt idx="32">
                  <c:v>20-21</c:v>
                </c:pt>
              </c:strCache>
            </c:strRef>
          </c:cat>
          <c:val>
            <c:numRef>
              <c:f>BW!$C$59:$C$91</c:f>
              <c:numCache>
                <c:formatCode>General</c:formatCode>
                <c:ptCount val="33"/>
                <c:pt idx="21">
                  <c:v>1731</c:v>
                </c:pt>
                <c:pt idx="22">
                  <c:v>18247</c:v>
                </c:pt>
                <c:pt idx="23">
                  <c:v>80717</c:v>
                </c:pt>
                <c:pt idx="24">
                  <c:v>147516</c:v>
                </c:pt>
                <c:pt idx="25">
                  <c:v>250507</c:v>
                </c:pt>
                <c:pt idx="26">
                  <c:v>353413</c:v>
                </c:pt>
                <c:pt idx="27">
                  <c:v>406018</c:v>
                </c:pt>
                <c:pt idx="28">
                  <c:v>501297</c:v>
                </c:pt>
                <c:pt idx="29">
                  <c:v>622327</c:v>
                </c:pt>
                <c:pt idx="30">
                  <c:v>618678</c:v>
                </c:pt>
                <c:pt idx="31">
                  <c:v>711674</c:v>
                </c:pt>
                <c:pt idx="32">
                  <c:v>815745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F4-41CD-8A90-714CC03C09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7461759"/>
        <c:axId val="1177459679"/>
      </c:lineChart>
      <c:catAx>
        <c:axId val="1177461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7459679"/>
        <c:crosses val="autoZero"/>
        <c:auto val="1"/>
        <c:lblAlgn val="ctr"/>
        <c:lblOffset val="100"/>
        <c:noMultiLvlLbl val="0"/>
      </c:catAx>
      <c:valAx>
        <c:axId val="1177459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7461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rgbClr val="FF0000"/>
      </a:solidFill>
      <a:round/>
    </a:ln>
    <a:effectLst/>
  </c:spPr>
  <c:txPr>
    <a:bodyPr/>
    <a:lstStyle/>
    <a:p>
      <a:pPr algn="just"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FEDB1-FF14-4581-B6D4-3CAEEDE03E7B}" type="datetimeFigureOut">
              <a:rPr lang="en-IN" smtClean="0"/>
              <a:t>27-09-2024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B32AA-C3E1-4D0D-9F52-E69B7AA108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280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B32AA-C3E1-4D0D-9F52-E69B7AA1083E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452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55A94-F281-1923-50CD-B82FD3799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1C52CC-A84E-B2DC-8155-4E5D5E705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E881B-1349-A8EA-8312-C914BEA9C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BC8D4-EBFB-A727-456B-6981A0C0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725D9-6D0B-2DBD-9DF2-815E981AB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3565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23E3A-CDC2-1C0F-38FB-93EBD6043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DCF2E-61B4-9D10-A661-08965DA61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EC25C-E342-F295-3344-022A01B15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7FF86-76C8-ED47-BD15-3B6005E2B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91431-CF1C-B4D0-D380-24E42E68E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5524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9647AE-215C-FABB-F094-7A26C498E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5303B5-CCF4-3524-3BEB-3E0A0E42B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AF6B4-5BBE-075B-02DA-57D741535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903BF-1F01-A47B-0067-578B7A48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26BE1-7757-2A66-4195-524B574A5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164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14FFF-1677-DA4E-D17D-57C082CE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914D2-4463-5532-76F2-74BE21143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E78EC-FD55-F330-20E2-D27BA7519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7A608-60FD-5A47-4EDA-902A33F18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59722-8E79-5B80-80E2-5A28A5B02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900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BEBF4-0CC0-C49E-D148-2D6A899F3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49082-F379-C253-932B-6BFCFE69C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B8934-330D-A716-08CF-393ACC227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579F3-0AE5-19FA-3A39-25A3A112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08F8D-2899-45D5-25A9-4977593D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928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FB77A-899F-1951-6312-DFBC09C56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B0066-FF9F-A2DF-D877-D548D1010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3CD315-DF95-47CD-9E2E-4EE68E7A2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1C4E2-BBD9-F318-BFE2-AEB433644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2CB21-26A7-33F9-54F0-C5C352DBC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D69B9-D8E4-C7DA-25F2-436DAC18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782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75DA7-1F82-7D78-1B61-9CCC51879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63B59-82B9-FC06-BE6E-4A23BA69D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4F5EB-C4B8-4278-0613-CFCB61086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A1D0DB-8507-1157-CE2F-5126FD892F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35DE5-F401-7328-5329-4B03AF836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6E5D5B-E5D6-CF7D-B332-DE93B67BE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9A376C-15BF-380A-8005-5B8C71180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44BBFE-A18B-894C-0F51-FC8177D6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902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014BD-72EA-216B-43C3-1F33D232C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9C780-36B9-FD67-223B-DFAAC94A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82CC13-95ED-751E-726B-4D4C09621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477B6B-E23C-A8C9-7DCD-F9C0661F4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830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572E65-1A62-7B06-9A06-980873087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6A5E6F-6D6C-9B73-64B4-CD1053912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CF984-FCED-9A79-BF3D-AED4E60E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8243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3BE41-1389-D6B6-55B1-26865460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DE050-954C-77AD-E5EF-F77DAFCF1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D3CED-4928-D643-CAFD-2D439CBBB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E22D3C-E0CD-27BC-105D-E78D9CD14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64A03-E62A-88D1-F4F0-31C38B20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AF83A-1DEF-1939-0F5D-59E19A791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268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1B567-D9C8-3825-6C37-4A06F3D00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937628-1C6C-5876-D7B5-479CD244D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8D678D-D177-F234-7D8A-5D3EF303E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00445-579D-947D-DCFF-F6140B45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18537-3511-9156-F5AF-D80D44C1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A1649-514C-B0C2-CA19-E336C121B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5214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30A66-5F6C-E5B2-B1E5-8FC5FD5F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7F74-FC47-0963-78BD-AE8E8C014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7A50A-0C12-747A-EEC6-80FDFCE7F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F3A7AD-2774-46FA-9833-3AE421F8AB44}" type="datetimeFigureOut">
              <a:rPr lang="en-IN" smtClean="0"/>
              <a:t>27-09-2024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B9449-DA3E-BB88-C622-E9547D988E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D1F18-5112-0BF6-6B80-BBA5D74EA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11C0DE-A89B-4067-AE6E-D3B554E94EE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895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05806C-49FB-EB87-C47F-C04E5E69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Culture fisheries in seafood production</a:t>
            </a:r>
            <a:endParaRPr lang="en-IN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D4F1EB9-86D0-407B-B0B3-2B7C69DE68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358172"/>
              </p:ext>
            </p:extLst>
          </p:nvPr>
        </p:nvGraphicFramePr>
        <p:xfrm>
          <a:off x="349091" y="1825625"/>
          <a:ext cx="6019800" cy="4479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7CE5905-B106-4B33-9F2C-3D6DFCF17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4513689"/>
              </p:ext>
            </p:extLst>
          </p:nvPr>
        </p:nvGraphicFramePr>
        <p:xfrm>
          <a:off x="6664688" y="2316800"/>
          <a:ext cx="5378450" cy="318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15114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E9560-291D-CCB5-8CE1-1A0B6A70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is ‘new’? </a:t>
            </a:r>
            <a:endParaRPr lang="en-IN" dirty="0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6CD52-3064-386B-632F-78DACF2FF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dirty="0"/>
              <a:t>Five ways to think about this:</a:t>
            </a:r>
            <a:br>
              <a:rPr lang="en-GB" dirty="0"/>
            </a:b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Which are the </a:t>
            </a:r>
            <a:r>
              <a:rPr lang="en-GB" b="1" dirty="0"/>
              <a:t>species</a:t>
            </a:r>
            <a:r>
              <a:rPr lang="en-GB" dirty="0"/>
              <a:t> are being cultivated? (farming)</a:t>
            </a:r>
          </a:p>
          <a:p>
            <a:pPr marL="514350" indent="-514350">
              <a:buAutoNum type="arabicPeriod"/>
            </a:pPr>
            <a:r>
              <a:rPr lang="en-GB" dirty="0"/>
              <a:t>Which are the other activities in the </a:t>
            </a:r>
            <a:r>
              <a:rPr lang="en-GB" b="1" dirty="0"/>
              <a:t>value chain</a:t>
            </a:r>
            <a:r>
              <a:rPr lang="en-GB" dirty="0"/>
              <a:t>? (non-farming)</a:t>
            </a:r>
          </a:p>
          <a:p>
            <a:pPr marL="514350" indent="-514350">
              <a:buAutoNum type="arabicPeriod"/>
            </a:pPr>
            <a:r>
              <a:rPr lang="en-GB" dirty="0"/>
              <a:t>Which </a:t>
            </a:r>
            <a:r>
              <a:rPr lang="en-GB" b="1" dirty="0"/>
              <a:t>markets</a:t>
            </a:r>
            <a:r>
              <a:rPr lang="en-GB" dirty="0"/>
              <a:t> are these culture fisheries feeding?</a:t>
            </a:r>
          </a:p>
          <a:p>
            <a:pPr marL="514350" indent="-514350">
              <a:buAutoNum type="arabicPeriod"/>
            </a:pPr>
            <a:r>
              <a:rPr lang="en-GB" dirty="0"/>
              <a:t>Which </a:t>
            </a:r>
            <a:r>
              <a:rPr lang="en-GB" b="1" dirty="0"/>
              <a:t>regions</a:t>
            </a:r>
            <a:r>
              <a:rPr lang="en-GB" dirty="0"/>
              <a:t> are these being grown? (ecologies)</a:t>
            </a:r>
          </a:p>
          <a:p>
            <a:pPr marL="514350" indent="-514350">
              <a:buAutoNum type="arabicPeriod"/>
            </a:pPr>
            <a:r>
              <a:rPr lang="en-GB" dirty="0"/>
              <a:t>Who are the </a:t>
            </a:r>
            <a:r>
              <a:rPr lang="en-GB" b="1" dirty="0"/>
              <a:t>actors </a:t>
            </a:r>
            <a:r>
              <a:rPr lang="en-GB" dirty="0"/>
              <a:t>shaping the shift? (firms)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645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E9560-291D-CCB5-8CE1-1A0B6A70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Species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6CD52-3064-386B-632F-78DACF2FF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IN" dirty="0"/>
              <a:t>1. Intensive shrimp production, including super-intensive production systems</a:t>
            </a:r>
          </a:p>
          <a:p>
            <a:r>
              <a:rPr lang="en-IN" dirty="0"/>
              <a:t>2. Carnivorous species, both inland and marine</a:t>
            </a:r>
          </a:p>
          <a:p>
            <a:r>
              <a:rPr lang="en-IN" dirty="0"/>
              <a:t>3. Monocultures, including genetic trait selections</a:t>
            </a:r>
          </a:p>
        </p:txBody>
      </p:sp>
    </p:spTree>
    <p:extLst>
      <p:ext uri="{BB962C8B-B14F-4D97-AF65-F5344CB8AC3E}">
        <p14:creationId xmlns:p14="http://schemas.microsoft.com/office/powerpoint/2010/main" val="350786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E9560-291D-CCB5-8CE1-1A0B6A70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Beyond farming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6CD52-3064-386B-632F-78DACF2FF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IN" dirty="0"/>
              <a:t>1. Processing for cold-supply chains</a:t>
            </a:r>
          </a:p>
          <a:p>
            <a:r>
              <a:rPr lang="en-IN" dirty="0"/>
              <a:t>2. Hatcheries for indigenous and exotic species </a:t>
            </a:r>
          </a:p>
          <a:p>
            <a:r>
              <a:rPr lang="en-IN" dirty="0"/>
              <a:t>3. Feed manufacturing for aquaculture, poultry, cosmetics</a:t>
            </a:r>
          </a:p>
        </p:txBody>
      </p:sp>
    </p:spTree>
    <p:extLst>
      <p:ext uri="{BB962C8B-B14F-4D97-AF65-F5344CB8AC3E}">
        <p14:creationId xmlns:p14="http://schemas.microsoft.com/office/powerpoint/2010/main" val="57335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E9560-291D-CCB5-8CE1-1A0B6A70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Markets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6CD52-3064-386B-632F-78DACF2FF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IN" dirty="0"/>
              <a:t>1. Lengthening of value chains: urban domestic and foreign</a:t>
            </a:r>
          </a:p>
          <a:p>
            <a:r>
              <a:rPr lang="en-IN" dirty="0"/>
              <a:t>2. Wet fresh markets to chilled/cold markets: inflation of price</a:t>
            </a:r>
          </a:p>
          <a:p>
            <a:r>
              <a:rPr lang="en-IN" dirty="0"/>
              <a:t>3. Producer driven to Buyer driven: supermarket led commodities</a:t>
            </a:r>
          </a:p>
        </p:txBody>
      </p:sp>
    </p:spTree>
    <p:extLst>
      <p:ext uri="{BB962C8B-B14F-4D97-AF65-F5344CB8AC3E}">
        <p14:creationId xmlns:p14="http://schemas.microsoft.com/office/powerpoint/2010/main" val="980060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E9560-291D-CCB5-8CE1-1A0B6A70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Actors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6CD52-3064-386B-632F-78DACF2FF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IN" dirty="0"/>
              <a:t>1. Domestic capital and locally dominant social groups</a:t>
            </a:r>
          </a:p>
          <a:p>
            <a:r>
              <a:rPr lang="en-IN" dirty="0"/>
              <a:t>2. Venture capitalists, seed funding, IOT firms</a:t>
            </a:r>
          </a:p>
          <a:p>
            <a:r>
              <a:rPr lang="en-IN" dirty="0"/>
              <a:t>3. Agri-feed industry</a:t>
            </a:r>
          </a:p>
        </p:txBody>
      </p:sp>
    </p:spTree>
    <p:extLst>
      <p:ext uri="{BB962C8B-B14F-4D97-AF65-F5344CB8AC3E}">
        <p14:creationId xmlns:p14="http://schemas.microsoft.com/office/powerpoint/2010/main" val="2829301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E9560-291D-CCB5-8CE1-1A0B6A705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731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Regions of production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6CD52-3064-386B-632F-78DACF2FF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0335"/>
            <a:ext cx="10515600" cy="48266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Culture dimensions:</a:t>
            </a:r>
          </a:p>
          <a:p>
            <a:r>
              <a:rPr lang="en-IN" dirty="0"/>
              <a:t>1. Coastal </a:t>
            </a:r>
            <a:r>
              <a:rPr lang="en-IN" b="1" dirty="0"/>
              <a:t>land-based</a:t>
            </a:r>
            <a:r>
              <a:rPr lang="en-IN" dirty="0"/>
              <a:t> aquaculture </a:t>
            </a:r>
          </a:p>
          <a:p>
            <a:r>
              <a:rPr lang="en-IN" dirty="0"/>
              <a:t>2. Coastal </a:t>
            </a:r>
            <a:r>
              <a:rPr lang="en-IN" b="1" dirty="0"/>
              <a:t>cage-based</a:t>
            </a:r>
            <a:r>
              <a:rPr lang="en-IN" dirty="0"/>
              <a:t> aquaculture </a:t>
            </a:r>
          </a:p>
          <a:p>
            <a:r>
              <a:rPr lang="en-IN" dirty="0"/>
              <a:t>3. </a:t>
            </a:r>
            <a:r>
              <a:rPr lang="en-IN" b="1" dirty="0"/>
              <a:t>Inland </a:t>
            </a:r>
            <a:r>
              <a:rPr lang="en-IN" dirty="0"/>
              <a:t>cage-based aquaculture (also raceways, RAS etc)</a:t>
            </a:r>
          </a:p>
          <a:p>
            <a:pPr marL="0" indent="0">
              <a:buNone/>
            </a:pPr>
            <a:r>
              <a:rPr lang="en-IN" b="1" dirty="0"/>
              <a:t>Capture dimensions:</a:t>
            </a:r>
          </a:p>
          <a:p>
            <a:r>
              <a:rPr lang="en-IN" dirty="0"/>
              <a:t>1. Marine fishing gears: low-value bycatch, bottom deep-sea and small pelagic species </a:t>
            </a:r>
          </a:p>
          <a:p>
            <a:r>
              <a:rPr lang="en-IN" dirty="0"/>
              <a:t>2. Shift in purchasing power: dock-side small purchasers (mainly women) to more vertically integrated actors</a:t>
            </a:r>
          </a:p>
          <a:p>
            <a:r>
              <a:rPr lang="en-IN" dirty="0"/>
              <a:t>3. Diversification of fish resources: local and hinterland fresh/chilled/dry to frozen/FMFO/surimi destinations</a:t>
            </a:r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695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E9560-291D-CCB5-8CE1-1A0B6A70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Strategies of fisher-people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6CD52-3064-386B-632F-78DACF2FF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1. Capture fisheries: preferential access, destructive fishing gears, bottom trawling, subsidies all are relevant</a:t>
            </a:r>
          </a:p>
          <a:p>
            <a:r>
              <a:rPr lang="en-IN" dirty="0"/>
              <a:t>2. Culture fisheries: focus also on lead firms and </a:t>
            </a:r>
            <a:r>
              <a:rPr lang="en-IN" b="1" dirty="0"/>
              <a:t>domestic actors </a:t>
            </a:r>
            <a:r>
              <a:rPr lang="en-IN" dirty="0"/>
              <a:t>driving industry from below</a:t>
            </a:r>
          </a:p>
          <a:p>
            <a:r>
              <a:rPr lang="en-IN" dirty="0"/>
              <a:t>3. Cross-sectoral actions: farmworkers land-rights in coastal aquaculture, enclosure of commons (rivers/reservoirs) in inland sector and coastal creeks/near shore waters in marine sector, worker-labour in processing chains</a:t>
            </a:r>
          </a:p>
          <a:p>
            <a:r>
              <a:rPr lang="en-IN" dirty="0"/>
              <a:t>Asia-Pacific regional level: heartland of capture and culture fisheries and face common challenges </a:t>
            </a:r>
          </a:p>
          <a:p>
            <a:r>
              <a:rPr lang="en-IN" dirty="0"/>
              <a:t>Global level: flows of capital and commodities across borders</a:t>
            </a:r>
          </a:p>
        </p:txBody>
      </p:sp>
    </p:spTree>
    <p:extLst>
      <p:ext uri="{BB962C8B-B14F-4D97-AF65-F5344CB8AC3E}">
        <p14:creationId xmlns:p14="http://schemas.microsoft.com/office/powerpoint/2010/main" val="4247866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395</Words>
  <Application>Microsoft Office PowerPoint</Application>
  <PresentationFormat>Widescreen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Helvetica</vt:lpstr>
      <vt:lpstr>Office Theme</vt:lpstr>
      <vt:lpstr>Culture fisheries in seafood production</vt:lpstr>
      <vt:lpstr>What is ‘new’? </vt:lpstr>
      <vt:lpstr>Species</vt:lpstr>
      <vt:lpstr>Beyond farming</vt:lpstr>
      <vt:lpstr>Markets</vt:lpstr>
      <vt:lpstr>Actors</vt:lpstr>
      <vt:lpstr>Regions of production</vt:lpstr>
      <vt:lpstr>Strategies of fisher-people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Siddharth Chakravarty</dc:creator>
  <cp:lastModifiedBy>Siddharth Chakravarty</cp:lastModifiedBy>
  <cp:revision>5</cp:revision>
  <dcterms:created xsi:type="dcterms:W3CDTF">2024-09-27T03:49:38Z</dcterms:created>
  <dcterms:modified xsi:type="dcterms:W3CDTF">2024-09-27T07:03:29Z</dcterms:modified>
</cp:coreProperties>
</file>