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5" r:id="rId4"/>
    <p:sldId id="260" r:id="rId5"/>
    <p:sldId id="266" r:id="rId6"/>
    <p:sldId id="261" r:id="rId7"/>
    <p:sldId id="262" r:id="rId8"/>
    <p:sldId id="264"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660"/>
  </p:normalViewPr>
  <p:slideViewPr>
    <p:cSldViewPr snapToGrid="0">
      <p:cViewPr varScale="1">
        <p:scale>
          <a:sx n="69" d="100"/>
          <a:sy n="69" d="100"/>
        </p:scale>
        <p:origin x="44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3D450C-B05B-4A8A-97EC-4307C561654D}"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10A7A-2110-4F6B-8FD4-7595CA30C8F5}" type="slidenum">
              <a:rPr lang="en-US" smtClean="0"/>
              <a:t>‹#›</a:t>
            </a:fld>
            <a:endParaRPr lang="en-US"/>
          </a:p>
        </p:txBody>
      </p:sp>
    </p:spTree>
    <p:extLst>
      <p:ext uri="{BB962C8B-B14F-4D97-AF65-F5344CB8AC3E}">
        <p14:creationId xmlns:p14="http://schemas.microsoft.com/office/powerpoint/2010/main" val="4141423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3D450C-B05B-4A8A-97EC-4307C561654D}"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10A7A-2110-4F6B-8FD4-7595CA30C8F5}" type="slidenum">
              <a:rPr lang="en-US" smtClean="0"/>
              <a:t>‹#›</a:t>
            </a:fld>
            <a:endParaRPr lang="en-US"/>
          </a:p>
        </p:txBody>
      </p:sp>
    </p:spTree>
    <p:extLst>
      <p:ext uri="{BB962C8B-B14F-4D97-AF65-F5344CB8AC3E}">
        <p14:creationId xmlns:p14="http://schemas.microsoft.com/office/powerpoint/2010/main" val="3081227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3D450C-B05B-4A8A-97EC-4307C561654D}"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10A7A-2110-4F6B-8FD4-7595CA30C8F5}" type="slidenum">
              <a:rPr lang="en-US" smtClean="0"/>
              <a:t>‹#›</a:t>
            </a:fld>
            <a:endParaRPr lang="en-US"/>
          </a:p>
        </p:txBody>
      </p:sp>
    </p:spTree>
    <p:extLst>
      <p:ext uri="{BB962C8B-B14F-4D97-AF65-F5344CB8AC3E}">
        <p14:creationId xmlns:p14="http://schemas.microsoft.com/office/powerpoint/2010/main" val="1349849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3D450C-B05B-4A8A-97EC-4307C561654D}"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10A7A-2110-4F6B-8FD4-7595CA30C8F5}" type="slidenum">
              <a:rPr lang="en-US" smtClean="0"/>
              <a:t>‹#›</a:t>
            </a:fld>
            <a:endParaRPr lang="en-US"/>
          </a:p>
        </p:txBody>
      </p:sp>
    </p:spTree>
    <p:extLst>
      <p:ext uri="{BB962C8B-B14F-4D97-AF65-F5344CB8AC3E}">
        <p14:creationId xmlns:p14="http://schemas.microsoft.com/office/powerpoint/2010/main" val="3376777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3D450C-B05B-4A8A-97EC-4307C561654D}"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10A7A-2110-4F6B-8FD4-7595CA30C8F5}" type="slidenum">
              <a:rPr lang="en-US" smtClean="0"/>
              <a:t>‹#›</a:t>
            </a:fld>
            <a:endParaRPr lang="en-US"/>
          </a:p>
        </p:txBody>
      </p:sp>
    </p:spTree>
    <p:extLst>
      <p:ext uri="{BB962C8B-B14F-4D97-AF65-F5344CB8AC3E}">
        <p14:creationId xmlns:p14="http://schemas.microsoft.com/office/powerpoint/2010/main" val="3418545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3D450C-B05B-4A8A-97EC-4307C561654D}"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10A7A-2110-4F6B-8FD4-7595CA30C8F5}" type="slidenum">
              <a:rPr lang="en-US" smtClean="0"/>
              <a:t>‹#›</a:t>
            </a:fld>
            <a:endParaRPr lang="en-US"/>
          </a:p>
        </p:txBody>
      </p:sp>
    </p:spTree>
    <p:extLst>
      <p:ext uri="{BB962C8B-B14F-4D97-AF65-F5344CB8AC3E}">
        <p14:creationId xmlns:p14="http://schemas.microsoft.com/office/powerpoint/2010/main" val="1813062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3D450C-B05B-4A8A-97EC-4307C561654D}" type="datetimeFigureOut">
              <a:rPr lang="en-US" smtClean="0"/>
              <a:t>8/5/2024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F10A7A-2110-4F6B-8FD4-7595CA30C8F5}" type="slidenum">
              <a:rPr lang="en-US" smtClean="0"/>
              <a:t>‹#›</a:t>
            </a:fld>
            <a:endParaRPr lang="en-US"/>
          </a:p>
        </p:txBody>
      </p:sp>
    </p:spTree>
    <p:extLst>
      <p:ext uri="{BB962C8B-B14F-4D97-AF65-F5344CB8AC3E}">
        <p14:creationId xmlns:p14="http://schemas.microsoft.com/office/powerpoint/2010/main" val="1780223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3D450C-B05B-4A8A-97EC-4307C561654D}" type="datetimeFigureOut">
              <a:rPr lang="en-US" smtClean="0"/>
              <a:t>8/5/2024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F10A7A-2110-4F6B-8FD4-7595CA30C8F5}" type="slidenum">
              <a:rPr lang="en-US" smtClean="0"/>
              <a:t>‹#›</a:t>
            </a:fld>
            <a:endParaRPr lang="en-US"/>
          </a:p>
        </p:txBody>
      </p:sp>
    </p:spTree>
    <p:extLst>
      <p:ext uri="{BB962C8B-B14F-4D97-AF65-F5344CB8AC3E}">
        <p14:creationId xmlns:p14="http://schemas.microsoft.com/office/powerpoint/2010/main" val="2470643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3D450C-B05B-4A8A-97EC-4307C561654D}" type="datetimeFigureOut">
              <a:rPr lang="en-US" smtClean="0"/>
              <a:t>8/5/2024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F10A7A-2110-4F6B-8FD4-7595CA30C8F5}" type="slidenum">
              <a:rPr lang="en-US" smtClean="0"/>
              <a:t>‹#›</a:t>
            </a:fld>
            <a:endParaRPr lang="en-US"/>
          </a:p>
        </p:txBody>
      </p:sp>
    </p:spTree>
    <p:extLst>
      <p:ext uri="{BB962C8B-B14F-4D97-AF65-F5344CB8AC3E}">
        <p14:creationId xmlns:p14="http://schemas.microsoft.com/office/powerpoint/2010/main" val="2159213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3D450C-B05B-4A8A-97EC-4307C561654D}"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10A7A-2110-4F6B-8FD4-7595CA30C8F5}" type="slidenum">
              <a:rPr lang="en-US" smtClean="0"/>
              <a:t>‹#›</a:t>
            </a:fld>
            <a:endParaRPr lang="en-US"/>
          </a:p>
        </p:txBody>
      </p:sp>
    </p:spTree>
    <p:extLst>
      <p:ext uri="{BB962C8B-B14F-4D97-AF65-F5344CB8AC3E}">
        <p14:creationId xmlns:p14="http://schemas.microsoft.com/office/powerpoint/2010/main" val="3355246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3D450C-B05B-4A8A-97EC-4307C561654D}"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10A7A-2110-4F6B-8FD4-7595CA30C8F5}" type="slidenum">
              <a:rPr lang="en-US" smtClean="0"/>
              <a:t>‹#›</a:t>
            </a:fld>
            <a:endParaRPr lang="en-US"/>
          </a:p>
        </p:txBody>
      </p:sp>
    </p:spTree>
    <p:extLst>
      <p:ext uri="{BB962C8B-B14F-4D97-AF65-F5344CB8AC3E}">
        <p14:creationId xmlns:p14="http://schemas.microsoft.com/office/powerpoint/2010/main" val="2784777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3D450C-B05B-4A8A-97EC-4307C561654D}" type="datetimeFigureOut">
              <a:rPr lang="en-US" smtClean="0"/>
              <a:t>8/5/2024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10A7A-2110-4F6B-8FD4-7595CA30C8F5}" type="slidenum">
              <a:rPr lang="en-US" smtClean="0"/>
              <a:t>‹#›</a:t>
            </a:fld>
            <a:endParaRPr lang="en-US"/>
          </a:p>
        </p:txBody>
      </p:sp>
    </p:spTree>
    <p:extLst>
      <p:ext uri="{BB962C8B-B14F-4D97-AF65-F5344CB8AC3E}">
        <p14:creationId xmlns:p14="http://schemas.microsoft.com/office/powerpoint/2010/main" val="3710168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80" y="365125"/>
            <a:ext cx="11765280" cy="1325563"/>
          </a:xfrm>
        </p:spPr>
        <p:txBody>
          <a:bodyPr>
            <a:normAutofit/>
          </a:bodyPr>
          <a:lstStyle/>
          <a:p>
            <a:r>
              <a:rPr lang="en-US" b="1" dirty="0" smtClean="0">
                <a:latin typeface="Arial Black" panose="020B0A04020102020204" pitchFamily="34" charset="0"/>
              </a:rPr>
              <a:t>World Forum of Fisher Peoples’ [WFFP] - OUR JOURNEY </a:t>
            </a:r>
            <a:endParaRPr lang="en-US" b="1" dirty="0">
              <a:latin typeface="Arial Black" panose="020B0A040201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455" y="2068945"/>
            <a:ext cx="11249890" cy="4027055"/>
          </a:xfrm>
        </p:spPr>
      </p:pic>
    </p:spTree>
    <p:extLst>
      <p:ext uri="{BB962C8B-B14F-4D97-AF65-F5344CB8AC3E}">
        <p14:creationId xmlns:p14="http://schemas.microsoft.com/office/powerpoint/2010/main" val="3764283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73" y="365125"/>
            <a:ext cx="11132127" cy="1325563"/>
          </a:xfrm>
        </p:spPr>
        <p:txBody>
          <a:bodyPr>
            <a:normAutofit fontScale="90000"/>
          </a:bodyPr>
          <a:lstStyle/>
          <a:p>
            <a:r>
              <a:rPr lang="en-US" b="1" dirty="0" smtClean="0">
                <a:latin typeface="Arial Black" panose="020B0A04020102020204" pitchFamily="34" charset="0"/>
              </a:rPr>
              <a:t>SMALL SCALE FISHER COMMUNITIES FACED SERIOUS CHALLENGES,</a:t>
            </a:r>
            <a:endParaRPr lang="en-US" b="1" dirty="0">
              <a:latin typeface="Arial Black" panose="020B0A04020102020204" pitchFamily="34" charset="0"/>
            </a:endParaRPr>
          </a:p>
        </p:txBody>
      </p:sp>
      <p:sp>
        <p:nvSpPr>
          <p:cNvPr id="3" name="Content Placeholder 2"/>
          <p:cNvSpPr>
            <a:spLocks noGrp="1"/>
          </p:cNvSpPr>
          <p:nvPr>
            <p:ph idx="1"/>
          </p:nvPr>
        </p:nvSpPr>
        <p:spPr>
          <a:xfrm>
            <a:off x="378691" y="1825625"/>
            <a:ext cx="11582400" cy="4351338"/>
          </a:xfrm>
        </p:spPr>
        <p:txBody>
          <a:bodyPr>
            <a:normAutofit lnSpcReduction="10000"/>
          </a:bodyPr>
          <a:lstStyle/>
          <a:p>
            <a:pPr lvl="1"/>
            <a:r>
              <a:rPr lang="en-US" b="1" dirty="0" smtClean="0">
                <a:latin typeface="Arial Black" panose="020B0A04020102020204" pitchFamily="34" charset="0"/>
              </a:rPr>
              <a:t>EXPLOITATION </a:t>
            </a:r>
            <a:r>
              <a:rPr lang="en-US" dirty="0" smtClean="0"/>
              <a:t>[OVER] OF NATURAL RESOURCES FISHERS DEPEND ON THEIR FOOD PRODUCTION, </a:t>
            </a:r>
          </a:p>
          <a:p>
            <a:pPr lvl="1"/>
            <a:r>
              <a:rPr lang="en-US" b="1" dirty="0" smtClean="0">
                <a:latin typeface="Arial Black" panose="020B0A04020102020204" pitchFamily="34" charset="0"/>
              </a:rPr>
              <a:t>EXCLUSION</a:t>
            </a:r>
            <a:r>
              <a:rPr lang="en-US" dirty="0" smtClean="0"/>
              <a:t> FROM DECISION MAKING PROCESS AND FRUITS OF DEVELOPMENT,</a:t>
            </a:r>
          </a:p>
          <a:p>
            <a:pPr lvl="1"/>
            <a:r>
              <a:rPr lang="en-US" dirty="0"/>
              <a:t> </a:t>
            </a:r>
            <a:r>
              <a:rPr lang="en-US" b="1" dirty="0" smtClean="0">
                <a:latin typeface="Arial Black" panose="020B0A04020102020204" pitchFamily="34" charset="0"/>
              </a:rPr>
              <a:t>EVICTIONS</a:t>
            </a:r>
            <a:r>
              <a:rPr lang="en-US" dirty="0" smtClean="0"/>
              <a:t> FROM THEIR TERRITORIES, WATER BODIES</a:t>
            </a:r>
          </a:p>
          <a:p>
            <a:pPr lvl="1"/>
            <a:r>
              <a:rPr lang="en-US" dirty="0"/>
              <a:t> </a:t>
            </a:r>
            <a:r>
              <a:rPr lang="en-US" b="1" dirty="0" smtClean="0">
                <a:latin typeface="Arial Black" panose="020B0A04020102020204" pitchFamily="34" charset="0"/>
              </a:rPr>
              <a:t>EXTRACTION</a:t>
            </a:r>
            <a:r>
              <a:rPr lang="en-US" dirty="0" smtClean="0"/>
              <a:t> OF THEIR RESOURCES THROUGH CAPITALIST MECHANISMS</a:t>
            </a:r>
          </a:p>
          <a:p>
            <a:pPr lvl="1"/>
            <a:r>
              <a:rPr lang="en-US" dirty="0"/>
              <a:t> </a:t>
            </a:r>
            <a:r>
              <a:rPr lang="en-US" b="1" dirty="0" smtClean="0">
                <a:latin typeface="Arial Black" panose="020B0A04020102020204" pitchFamily="34" charset="0"/>
              </a:rPr>
              <a:t>EXTERNALITIES</a:t>
            </a:r>
            <a:r>
              <a:rPr lang="en-US" dirty="0" smtClean="0"/>
              <a:t> FROM THE MAIN STREAM DEVELOPMENT, MEDIA, &amp; SOCIAL BENEFITS</a:t>
            </a:r>
          </a:p>
          <a:p>
            <a:pPr lvl="1"/>
            <a:r>
              <a:rPr lang="en-US" dirty="0"/>
              <a:t> </a:t>
            </a:r>
            <a:r>
              <a:rPr lang="en-US" b="1" dirty="0" smtClean="0">
                <a:latin typeface="Arial Black" panose="020B0A04020102020204" pitchFamily="34" charset="0"/>
              </a:rPr>
              <a:t>ENVIRONMENTAL DEGRADATION </a:t>
            </a:r>
            <a:r>
              <a:rPr lang="en-US" dirty="0" smtClean="0"/>
              <a:t>&amp; CAUSED TO NATURAL DISASTERS &amp; VICTIMISED</a:t>
            </a:r>
          </a:p>
          <a:p>
            <a:pPr lvl="1"/>
            <a:r>
              <a:rPr lang="en-US" dirty="0"/>
              <a:t> </a:t>
            </a:r>
            <a:r>
              <a:rPr lang="en-US" b="1" dirty="0" smtClean="0">
                <a:latin typeface="Arial Black" panose="020B0A04020102020204" pitchFamily="34" charset="0"/>
              </a:rPr>
              <a:t>ERADICATION</a:t>
            </a:r>
            <a:r>
              <a:rPr lang="en-US" dirty="0" smtClean="0"/>
              <a:t> FROM THEIR OWN CULTURES, LANDS, DISPLACED &amp; BECOME DEVELOPMENT VICTIMS,</a:t>
            </a:r>
          </a:p>
          <a:p>
            <a:pPr lvl="1"/>
            <a:r>
              <a:rPr lang="en-US" b="1" dirty="0"/>
              <a:t> </a:t>
            </a:r>
            <a:r>
              <a:rPr lang="en-US" b="1" dirty="0" smtClean="0">
                <a:latin typeface="Arial Black" panose="020B0A04020102020204" pitchFamily="34" charset="0"/>
              </a:rPr>
              <a:t>EXPEL </a:t>
            </a:r>
            <a:r>
              <a:rPr lang="en-US" dirty="0" smtClean="0"/>
              <a:t>FROM THE CUSTOMARY TENURE RIGHTS AND GRABBED THE FUTURE OF THE COMMUNITIES,</a:t>
            </a:r>
            <a:endParaRPr lang="en-US" dirty="0"/>
          </a:p>
        </p:txBody>
      </p:sp>
    </p:spTree>
    <p:extLst>
      <p:ext uri="{BB962C8B-B14F-4D97-AF65-F5344CB8AC3E}">
        <p14:creationId xmlns:p14="http://schemas.microsoft.com/office/powerpoint/2010/main" val="1105043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419080" cy="6137275"/>
          </a:xfrm>
          <a:prstGeom prst="rect">
            <a:avLst/>
          </a:prstGeom>
        </p:spPr>
      </p:pic>
    </p:spTree>
    <p:extLst>
      <p:ext uri="{BB962C8B-B14F-4D97-AF65-F5344CB8AC3E}">
        <p14:creationId xmlns:p14="http://schemas.microsoft.com/office/powerpoint/2010/main" val="2806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Black" panose="020B0A04020102020204" pitchFamily="34" charset="0"/>
              </a:rPr>
              <a:t>ROLE OF WFFP IN THIS CONTEXT</a:t>
            </a:r>
            <a:endParaRPr lang="en-US" b="1" dirty="0">
              <a:latin typeface="Arial Black" panose="020B0A04020102020204" pitchFamily="34" charset="0"/>
            </a:endParaRPr>
          </a:p>
        </p:txBody>
      </p:sp>
      <p:sp>
        <p:nvSpPr>
          <p:cNvPr id="3" name="Content Placeholder 2"/>
          <p:cNvSpPr>
            <a:spLocks noGrp="1"/>
          </p:cNvSpPr>
          <p:nvPr>
            <p:ph idx="1"/>
          </p:nvPr>
        </p:nvSpPr>
        <p:spPr>
          <a:xfrm>
            <a:off x="838200" y="1514764"/>
            <a:ext cx="10515600" cy="5070763"/>
          </a:xfrm>
        </p:spPr>
        <p:txBody>
          <a:bodyPr>
            <a:normAutofit fontScale="77500" lnSpcReduction="20000"/>
          </a:bodyPr>
          <a:lstStyle/>
          <a:p>
            <a:r>
              <a:rPr lang="en-US" b="1" dirty="0" smtClean="0"/>
              <a:t>PLAY A VISIONARY ROLE</a:t>
            </a:r>
            <a:r>
              <a:rPr lang="en-US" dirty="0"/>
              <a:t> </a:t>
            </a:r>
            <a:r>
              <a:rPr lang="en-US" dirty="0" smtClean="0"/>
              <a:t>uniting through </a:t>
            </a:r>
            <a:r>
              <a:rPr lang="en-US" dirty="0"/>
              <a:t>the </a:t>
            </a:r>
            <a:r>
              <a:rPr lang="en-US" dirty="0" smtClean="0"/>
              <a:t>SSF movements and forming WFFP </a:t>
            </a:r>
            <a:r>
              <a:rPr lang="en-US" dirty="0"/>
              <a:t>as the global </a:t>
            </a:r>
            <a:r>
              <a:rPr lang="en-US" dirty="0" smtClean="0"/>
              <a:t>Movement in 1997 and to represent the interest of SSF around the world. </a:t>
            </a:r>
          </a:p>
          <a:p>
            <a:r>
              <a:rPr lang="en-US" b="1" dirty="0" smtClean="0"/>
              <a:t>RAISED COLLECTIVE VOICE </a:t>
            </a:r>
            <a:r>
              <a:rPr lang="en-US" dirty="0" smtClean="0"/>
              <a:t>Demanding </a:t>
            </a:r>
            <a:r>
              <a:rPr lang="en-US" dirty="0"/>
              <a:t>for a global Political Instrument </a:t>
            </a:r>
            <a:r>
              <a:rPr lang="en-US" dirty="0" smtClean="0"/>
              <a:t>to address issues of SSF which </a:t>
            </a:r>
            <a:r>
              <a:rPr lang="en-US" dirty="0"/>
              <a:t>lead to adoption of SSF Guidelines </a:t>
            </a:r>
            <a:r>
              <a:rPr lang="en-US" dirty="0" smtClean="0"/>
              <a:t>2014, </a:t>
            </a:r>
          </a:p>
          <a:p>
            <a:r>
              <a:rPr lang="en-US" dirty="0"/>
              <a:t> </a:t>
            </a:r>
            <a:r>
              <a:rPr lang="en-US" b="1" dirty="0" smtClean="0"/>
              <a:t>PLAYED A DECISIVE ROLE AS CAMPAIGNERS </a:t>
            </a:r>
            <a:r>
              <a:rPr lang="en-US" dirty="0" smtClean="0"/>
              <a:t>against </a:t>
            </a:r>
            <a:r>
              <a:rPr lang="en-US" dirty="0"/>
              <a:t>globalization through highlighting the</a:t>
            </a:r>
            <a:r>
              <a:rPr lang="en-US" b="1" dirty="0"/>
              <a:t> </a:t>
            </a:r>
            <a:r>
              <a:rPr lang="en-US" dirty="0"/>
              <a:t>struggle </a:t>
            </a:r>
            <a:r>
              <a:rPr lang="en-US" dirty="0" smtClean="0"/>
              <a:t>against </a:t>
            </a:r>
            <a:r>
              <a:rPr lang="en-US" dirty="0"/>
              <a:t>joint </a:t>
            </a:r>
            <a:r>
              <a:rPr lang="en-US" dirty="0" smtClean="0"/>
              <a:t>ventures in our EEZs, Nuclear Power Plants in coastal areas, Sea Bed and coastal mining projects which harmed the fishing communities, Destructive Industrial Aquaculture Practices which devastated coastal communities and destroyed the environment, </a:t>
            </a:r>
          </a:p>
          <a:p>
            <a:r>
              <a:rPr lang="en-US" b="1" dirty="0" smtClean="0"/>
              <a:t>BUILT NETWORKS AND JOINED HANDS WITH GLOBAL MOVEMENTS </a:t>
            </a:r>
            <a:r>
              <a:rPr lang="en-US" dirty="0" smtClean="0"/>
              <a:t>to fight against WTO &amp; Trade agreements, subsidy schemes on fisheries at </a:t>
            </a:r>
            <a:r>
              <a:rPr lang="en-US" dirty="0"/>
              <a:t>Cancun, </a:t>
            </a:r>
            <a:r>
              <a:rPr lang="en-US" dirty="0" smtClean="0"/>
              <a:t>Mexico, Hong Kong, Doha, and many more events, </a:t>
            </a:r>
          </a:p>
          <a:p>
            <a:r>
              <a:rPr lang="en-US" b="1" dirty="0" smtClean="0"/>
              <a:t>COMMITTED TO THE CAUSE OF PEOPLE</a:t>
            </a:r>
            <a:r>
              <a:rPr lang="en-US" dirty="0"/>
              <a:t> through </a:t>
            </a:r>
            <a:r>
              <a:rPr lang="en-US" dirty="0" smtClean="0"/>
              <a:t>launching global campaigns, protests, marches, people’s global caravans, </a:t>
            </a:r>
            <a:r>
              <a:rPr lang="en-US" dirty="0"/>
              <a:t>hunger </a:t>
            </a:r>
            <a:r>
              <a:rPr lang="en-US" dirty="0" smtClean="0"/>
              <a:t>strikes, attending various Global For a, both UN and International levels, </a:t>
            </a:r>
          </a:p>
          <a:p>
            <a:r>
              <a:rPr lang="en-US" b="1" dirty="0" smtClean="0"/>
              <a:t>COLLECTIVE DECISION MAKING &amp; Stick </a:t>
            </a:r>
            <a:r>
              <a:rPr lang="en-US" b="1" dirty="0"/>
              <a:t>to </a:t>
            </a:r>
            <a:r>
              <a:rPr lang="en-US" b="1" dirty="0" smtClean="0"/>
              <a:t>strongly our ideologies </a:t>
            </a:r>
            <a:r>
              <a:rPr lang="en-US" b="1" dirty="0"/>
              <a:t>and principles </a:t>
            </a:r>
            <a:r>
              <a:rPr lang="en-US" b="1" dirty="0" smtClean="0"/>
              <a:t>we believe</a:t>
            </a:r>
            <a:r>
              <a:rPr lang="en-US" b="1" dirty="0"/>
              <a:t> </a:t>
            </a:r>
            <a:r>
              <a:rPr lang="en-US" dirty="0" smtClean="0"/>
              <a:t>for the wellbeing and to ensure human rights of the people,</a:t>
            </a:r>
            <a:r>
              <a:rPr lang="en-US" dirty="0"/>
              <a:t/>
            </a:r>
            <a:br>
              <a:rPr lang="en-US" dirty="0"/>
            </a:br>
            <a:endParaRPr lang="en-US" dirty="0"/>
          </a:p>
        </p:txBody>
      </p:sp>
    </p:spTree>
    <p:extLst>
      <p:ext uri="{BB962C8B-B14F-4D97-AF65-F5344CB8AC3E}">
        <p14:creationId xmlns:p14="http://schemas.microsoft.com/office/powerpoint/2010/main" val="3360949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365126"/>
            <a:ext cx="4871719" cy="59642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920" y="365125"/>
            <a:ext cx="5643880" cy="5964239"/>
          </a:xfrm>
          <a:prstGeom prst="rect">
            <a:avLst/>
          </a:prstGeom>
        </p:spPr>
      </p:pic>
    </p:spTree>
    <p:extLst>
      <p:ext uri="{BB962C8B-B14F-4D97-AF65-F5344CB8AC3E}">
        <p14:creationId xmlns:p14="http://schemas.microsoft.com/office/powerpoint/2010/main" val="4057051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Black" panose="020B0A04020102020204" pitchFamily="34" charset="0"/>
              </a:rPr>
              <a:t>OUR CHALLENGES AS A GLOBAL MOVEMENT</a:t>
            </a:r>
            <a:endParaRPr lang="en-US" b="1"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smtClean="0"/>
              <a:t>Blue Economy / Blue Transformation as the development paradigm of the fisheries sector which devastate, destroy and displaced fishing communities </a:t>
            </a:r>
          </a:p>
          <a:p>
            <a:r>
              <a:rPr lang="en-US" dirty="0" smtClean="0"/>
              <a:t>Repressive regimes take measures to curtail our leaders using their oppressive mechanisms and criminalization against them, </a:t>
            </a:r>
          </a:p>
          <a:p>
            <a:r>
              <a:rPr lang="en-US" dirty="0"/>
              <a:t> </a:t>
            </a:r>
            <a:r>
              <a:rPr lang="en-US" dirty="0" smtClean="0"/>
              <a:t>Uniting and keeping close coordination, communication, cooperation among diverse cultures, diverse languages, diverse geographical regions, diverse identities and diverse practices as a challenge to have convergences, </a:t>
            </a:r>
            <a:endParaRPr lang="en-US" dirty="0"/>
          </a:p>
        </p:txBody>
      </p:sp>
    </p:spTree>
    <p:extLst>
      <p:ext uri="{BB962C8B-B14F-4D97-AF65-F5344CB8AC3E}">
        <p14:creationId xmlns:p14="http://schemas.microsoft.com/office/powerpoint/2010/main" val="4252644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365125"/>
            <a:ext cx="11430000" cy="1325563"/>
          </a:xfrm>
        </p:spPr>
        <p:txBody>
          <a:bodyPr/>
          <a:lstStyle/>
          <a:p>
            <a:r>
              <a:rPr lang="en-US" b="1" dirty="0" smtClean="0">
                <a:latin typeface="Arial Black" panose="020B0A04020102020204" pitchFamily="34" charset="0"/>
              </a:rPr>
              <a:t>WE ARE UNITED AMONG DIVERSITY</a:t>
            </a:r>
            <a:endParaRPr lang="en-US" b="1" dirty="0">
              <a:latin typeface="Arial Black" panose="020B0A04020102020204" pitchFamily="34" charset="0"/>
            </a:endParaRPr>
          </a:p>
        </p:txBody>
      </p:sp>
      <p:sp>
        <p:nvSpPr>
          <p:cNvPr id="3" name="Content Placeholder 2"/>
          <p:cNvSpPr>
            <a:spLocks noGrp="1"/>
          </p:cNvSpPr>
          <p:nvPr>
            <p:ph idx="1"/>
          </p:nvPr>
        </p:nvSpPr>
        <p:spPr>
          <a:xfrm>
            <a:off x="838200" y="1402080"/>
            <a:ext cx="10515600" cy="5171439"/>
          </a:xfrm>
        </p:spPr>
        <p:txBody>
          <a:bodyPr>
            <a:normAutofit fontScale="92500" lnSpcReduction="10000"/>
          </a:bodyPr>
          <a:lstStyle/>
          <a:p>
            <a:r>
              <a:rPr lang="en-US" dirty="0"/>
              <a:t>C</a:t>
            </a:r>
            <a:r>
              <a:rPr lang="en-US" dirty="0" smtClean="0"/>
              <a:t>oordination with national SSF member Organizations,</a:t>
            </a:r>
          </a:p>
          <a:p>
            <a:r>
              <a:rPr lang="en-US" dirty="0" smtClean="0"/>
              <a:t>Promote Gender Justice through Equal participation and representation of Women, </a:t>
            </a:r>
            <a:endParaRPr lang="en-US" dirty="0"/>
          </a:p>
          <a:p>
            <a:r>
              <a:rPr lang="en-US" dirty="0" smtClean="0"/>
              <a:t>Formation of regional for a- LAC, Africa, Asia and the Pacific, and Europe to strengthen and to address issues collectively, </a:t>
            </a:r>
          </a:p>
          <a:p>
            <a:r>
              <a:rPr lang="en-US" dirty="0"/>
              <a:t> </a:t>
            </a:r>
            <a:r>
              <a:rPr lang="en-US" dirty="0" smtClean="0"/>
              <a:t>Regular coordination among the coordination team, and promotion of collective and young leaders in the Movement, </a:t>
            </a:r>
          </a:p>
          <a:p>
            <a:r>
              <a:rPr lang="en-US" dirty="0"/>
              <a:t> </a:t>
            </a:r>
            <a:r>
              <a:rPr lang="en-US" dirty="0" smtClean="0"/>
              <a:t>Continuous and touching bases on daily basis among the Leadership team, the Co-Coordinators, General Secretary and the Treasurer, and take decisions appropriately and timely. </a:t>
            </a:r>
          </a:p>
          <a:p>
            <a:r>
              <a:rPr lang="en-US" dirty="0"/>
              <a:t> </a:t>
            </a:r>
            <a:r>
              <a:rPr lang="en-US" dirty="0" smtClean="0"/>
              <a:t>Network with the Global and Regional movement which are focus Food Sovereignty, Agro-Ecology, </a:t>
            </a:r>
            <a:r>
              <a:rPr lang="en-US" dirty="0" err="1" smtClean="0"/>
              <a:t>Agric</a:t>
            </a:r>
            <a:r>
              <a:rPr lang="en-US" dirty="0" smtClean="0"/>
              <a:t>/ Aquatic Reforms,</a:t>
            </a:r>
          </a:p>
          <a:p>
            <a:r>
              <a:rPr lang="en-US" dirty="0"/>
              <a:t> </a:t>
            </a:r>
            <a:r>
              <a:rPr lang="en-US" dirty="0" smtClean="0"/>
              <a:t>Respect traditional knowledge and practices to address issues faced by SSF</a:t>
            </a:r>
          </a:p>
        </p:txBody>
      </p:sp>
    </p:spTree>
    <p:extLst>
      <p:ext uri="{BB962C8B-B14F-4D97-AF65-F5344CB8AC3E}">
        <p14:creationId xmlns:p14="http://schemas.microsoft.com/office/powerpoint/2010/main" val="1109112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 y="365125"/>
            <a:ext cx="12110720" cy="1325563"/>
          </a:xfrm>
        </p:spPr>
        <p:txBody>
          <a:bodyPr/>
          <a:lstStyle/>
          <a:p>
            <a:r>
              <a:rPr lang="en-US" b="1" dirty="0" smtClean="0">
                <a:latin typeface="Arial Black" panose="020B0A04020102020204" pitchFamily="34" charset="0"/>
              </a:rPr>
              <a:t>PROMOTION OF YOUNG LEADERS IN THE MOVEMENT</a:t>
            </a:r>
            <a:endParaRPr lang="en-US" b="1" dirty="0">
              <a:latin typeface="Arial Black" panose="020B0A04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25625"/>
            <a:ext cx="4780280" cy="4351338"/>
          </a:xfrm>
          <a:prstGeom prst="rect">
            <a:avLst/>
          </a:prstGeom>
        </p:spPr>
      </p:pic>
      <p:pic>
        <p:nvPicPr>
          <p:cNvPr id="18" name="Content Placeholder 1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699760" y="1825625"/>
            <a:ext cx="5275639" cy="4351338"/>
          </a:xfrm>
        </p:spPr>
      </p:pic>
    </p:spTree>
    <p:extLst>
      <p:ext uri="{BB962C8B-B14F-4D97-AF65-F5344CB8AC3E}">
        <p14:creationId xmlns:p14="http://schemas.microsoft.com/office/powerpoint/2010/main" val="385865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 y="365125"/>
            <a:ext cx="12334240" cy="1325563"/>
          </a:xfrm>
        </p:spPr>
        <p:txBody>
          <a:bodyPr/>
          <a:lstStyle/>
          <a:p>
            <a:r>
              <a:rPr lang="en-US" b="1" dirty="0" smtClean="0">
                <a:latin typeface="Arial Black" panose="020B0A04020102020204" pitchFamily="34" charset="0"/>
              </a:rPr>
              <a:t>COLLABORATE AT ALL LEVELS ON SSF ISSUES</a:t>
            </a:r>
            <a:endParaRPr lang="en-US" b="1" dirty="0">
              <a:latin typeface="Arial Black" panose="020B0A040201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690688"/>
            <a:ext cx="5801784" cy="43513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34160"/>
            <a:ext cx="12192000" cy="5232400"/>
          </a:xfrm>
          <a:prstGeom prst="rect">
            <a:avLst/>
          </a:prstGeom>
        </p:spPr>
      </p:pic>
    </p:spTree>
    <p:extLst>
      <p:ext uri="{BB962C8B-B14F-4D97-AF65-F5344CB8AC3E}">
        <p14:creationId xmlns:p14="http://schemas.microsoft.com/office/powerpoint/2010/main" val="3251591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342</Words>
  <Application>Microsoft Office PowerPoint</Application>
  <PresentationFormat>Widescreen</PresentationFormat>
  <Paragraphs>31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Black</vt:lpstr>
      <vt:lpstr>Calibri</vt:lpstr>
      <vt:lpstr>Calibri Light</vt:lpstr>
      <vt:lpstr>Office Theme</vt:lpstr>
      <vt:lpstr>World Forum of Fisher Peoples’ [WFFP] - OUR JOURNEY </vt:lpstr>
      <vt:lpstr>SMALL SCALE FISHER COMMUNITIES FACED SERIOUS CHALLENGES,</vt:lpstr>
      <vt:lpstr>PowerPoint Presentation</vt:lpstr>
      <vt:lpstr>ROLE OF WFFP IN THIS CONTEXT</vt:lpstr>
      <vt:lpstr>PowerPoint Presentation</vt:lpstr>
      <vt:lpstr>OUR CHALLENGES AS A GLOBAL MOVEMENT</vt:lpstr>
      <vt:lpstr>WE ARE UNITED AMONG DIVERSITY</vt:lpstr>
      <vt:lpstr>PROMOTION OF YOUNG LEADERS IN THE MOVEMENT</vt:lpstr>
      <vt:lpstr>COLLABORATE AT ALL LEVELS ON SSF ISSUES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 Thomas Kocherry- Founder and Leader of WFFP</dc:title>
  <dc:creator>Herman Perera</dc:creator>
  <cp:lastModifiedBy>Herman Perera</cp:lastModifiedBy>
  <cp:revision>17</cp:revision>
  <dcterms:created xsi:type="dcterms:W3CDTF">2024-08-01T16:08:24Z</dcterms:created>
  <dcterms:modified xsi:type="dcterms:W3CDTF">2024-08-05T15:26:54Z</dcterms:modified>
</cp:coreProperties>
</file>